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80" r:id="rId1"/>
  </p:sldMasterIdLst>
  <p:notesMasterIdLst>
    <p:notesMasterId r:id="rId32"/>
  </p:notesMasterIdLst>
  <p:sldIdLst>
    <p:sldId id="256" r:id="rId2"/>
    <p:sldId id="292" r:id="rId3"/>
    <p:sldId id="282" r:id="rId4"/>
    <p:sldId id="283" r:id="rId5"/>
    <p:sldId id="257" r:id="rId6"/>
    <p:sldId id="258" r:id="rId7"/>
    <p:sldId id="259" r:id="rId8"/>
    <p:sldId id="260" r:id="rId9"/>
    <p:sldId id="261" r:id="rId10"/>
    <p:sldId id="262" r:id="rId11"/>
    <p:sldId id="266" r:id="rId12"/>
    <p:sldId id="264" r:id="rId13"/>
    <p:sldId id="284" r:id="rId14"/>
    <p:sldId id="268" r:id="rId15"/>
    <p:sldId id="267" r:id="rId16"/>
    <p:sldId id="269" r:id="rId17"/>
    <p:sldId id="270" r:id="rId18"/>
    <p:sldId id="271" r:id="rId19"/>
    <p:sldId id="272" r:id="rId20"/>
    <p:sldId id="285" r:id="rId21"/>
    <p:sldId id="274" r:id="rId22"/>
    <p:sldId id="275" r:id="rId23"/>
    <p:sldId id="276" r:id="rId24"/>
    <p:sldId id="286" r:id="rId25"/>
    <p:sldId id="287" r:id="rId26"/>
    <p:sldId id="288" r:id="rId27"/>
    <p:sldId id="289" r:id="rId28"/>
    <p:sldId id="290" r:id="rId29"/>
    <p:sldId id="279" r:id="rId30"/>
    <p:sldId id="291" r:id="rId31"/>
  </p:sldIdLst>
  <p:sldSz cx="9144000" cy="5143500" type="screen16x9"/>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Gotham Pro Black" panose="02000903040000020004" pitchFamily="2" charset="0"/>
      <p:regular r:id="rId41"/>
      <p:italic r:id="rId42"/>
    </p:embeddedFont>
    <p:embeddedFont>
      <p:font typeface="Impact" panose="020B0806030902050204" pitchFamily="34" charset="0"/>
      <p:regular r:id="rId43"/>
    </p:embeddedFont>
    <p:embeddedFont>
      <p:font typeface="Proxima Nova" panose="020B0604020202020204" charset="0"/>
      <p:regular r:id="rId44"/>
      <p:bold r:id="rId45"/>
      <p:italic r:id="rId46"/>
      <p:boldItalic r:id="rId47"/>
    </p:embeddedFont>
    <p:embeddedFont>
      <p:font typeface="Proxima Nova Cn Th" panose="02000506030000020004" pitchFamily="2" charset="0"/>
      <p:regular r:id="rId48"/>
      <p:bold r:id="rId49"/>
      <p:italic r:id="rId50"/>
      <p:boldItalic r:id="rId51"/>
    </p:embeddedFont>
    <p:embeddedFont>
      <p:font typeface="Proxima Nova Rg" panose="02000506030000020004" pitchFamily="2" charset="0"/>
      <p:regular r:id="rId52"/>
      <p:bold r:id="rId53"/>
      <p:italic r:id="rId54"/>
      <p:boldItalic r:id="rId5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530071-10D8-4440-8959-BF05B06CDE19}">
  <a:tblStyle styleId="{8A530071-10D8-4440-8959-BF05B06CDE19}"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16"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07e9f8a50_2_1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b07e9f8a50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07e9f8a50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b07e9f8a50_2_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b07e9f8a50_2_1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07e9f8a5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b07e9f8a5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b07e9f8a5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07e9f8a50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07e9f8a50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b07e9f8a50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07e9f8a5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b07e9f8a5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b07e9f8a5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74714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07e9f8a5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b07e9f8a5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b07e9f8a50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07e9f8a50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b07e9f8a50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b07e9f8a50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07e9f8a50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b07e9f8a50_2_2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b07e9f8a50_2_2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07e9f8a50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b07e9f8a50_2_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b07e9f8a50_2_2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07e9f8a50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b07e9f8a50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b07e9f8a50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07e9f8a5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b07e9f8a5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b07e9f8a5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07e9f8a5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b07e9f8a5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b07e9f8a5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342236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07e9f8a5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b07e9f8a5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b07e9f8a5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78466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07e9f8a50_2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b07e9f8a50_2_2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6" name="Google Shape;336;gb07e9f8a50_2_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07e9f8a50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b07e9f8a50_2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4" name="Google Shape;344;gb07e9f8a50_2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07e9f8a50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b07e9f8a50_2_2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2" name="Google Shape;352;gb07e9f8a50_2_2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07e9f8a5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b07e9f8a5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b07e9f8a5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85345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07e9f8a5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b07e9f8a5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b07e9f8a5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299390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07e9f8a50_2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b07e9f8a50_2_2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6" name="Google Shape;336;gb07e9f8a50_2_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1876668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07e9f8a50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b07e9f8a50_2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4" name="Google Shape;344;gb07e9f8a50_2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2761728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07e9f8a50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b07e9f8a50_2_2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2" name="Google Shape;352;gb07e9f8a50_2_2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2251825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07e9f8a50_2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b07e9f8a50_2_2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7" name="Google Shape;377;gb07e9f8a50_2_2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07e9f8a5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b07e9f8a5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b07e9f8a5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3067034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07e9f8a50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b07e9f8a50_2_2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2" name="Google Shape;352;gb07e9f8a50_2_2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18995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07e9f8a5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b07e9f8a5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b07e9f8a5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403273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07e9f8a5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b07e9f8a5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b07e9f8a5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07e9f8a5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b07e9f8a5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b07e9f8a5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07e9f8a5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b07e9f8a50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b07e9f8a50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07e9f8a50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b07e9f8a50_2_1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b07e9f8a50_2_1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07e9f8a50_2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b07e9f8a50_2_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b07e9f8a50_2_1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6D404B-8C6D-48AB-A1C1-32A93607FBD7}"/>
              </a:ext>
            </a:extLst>
          </p:cNvPr>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59B297FE-2B63-478E-8068-17438BD0EF5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9D176547-D9EE-456E-A6B1-5C58F62E8AF6}"/>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C8389672-6EEB-4DF8-ACA7-C30B8709B9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F97345-6193-4894-83BE-7300209B1D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2914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86935-6E00-49B3-9E10-6756B4AD24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8EE62A8-2D64-4F1C-92DA-555C904CB19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3D36FD-F86F-441D-BA8D-9B4122529286}"/>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AB1B515F-5890-44EF-8F75-5B68702766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4E0651-84CA-46CA-8ACA-96C5CCABAB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1596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3375FCB-70CA-4ED1-8BE5-1298399E8489}"/>
              </a:ext>
            </a:extLst>
          </p:cNvPr>
          <p:cNvSpPr>
            <a:spLocks noGrp="1"/>
          </p:cNvSpPr>
          <p:nvPr>
            <p:ph type="title" orient="vert"/>
          </p:nvPr>
        </p:nvSpPr>
        <p:spPr>
          <a:xfrm>
            <a:off x="6543675" y="273844"/>
            <a:ext cx="1971675" cy="435887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3BCE08B-1532-471D-891A-242AA5E91DF7}"/>
              </a:ext>
            </a:extLst>
          </p:cNvPr>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43C831-0248-42D9-94E7-5560B1754C69}"/>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B4D79D57-962D-4F78-B94C-E90A5C7241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F55DA8-2C1D-4579-8F60-B31C6D4723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1656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Заголовок и объект">
  <p:cSld name="1_Заголовок и объект">
    <p:spTree>
      <p:nvGrpSpPr>
        <p:cNvPr id="1" name="Shape 56"/>
        <p:cNvGrpSpPr/>
        <p:nvPr/>
      </p:nvGrpSpPr>
      <p:grpSpPr>
        <a:xfrm>
          <a:off x="0" y="0"/>
          <a:ext cx="0" cy="0"/>
          <a:chOff x="0" y="0"/>
          <a:chExt cx="0" cy="0"/>
        </a:xfrm>
      </p:grpSpPr>
      <p:sp>
        <p:nvSpPr>
          <p:cNvPr id="58" name="Google Shape;58;p14"/>
          <p:cNvSpPr txBox="1">
            <a:spLocks noGrp="1"/>
          </p:cNvSpPr>
          <p:nvPr>
            <p:ph type="subTitle" idx="1"/>
          </p:nvPr>
        </p:nvSpPr>
        <p:spPr>
          <a:xfrm>
            <a:off x="808672" y="1161837"/>
            <a:ext cx="7618095" cy="751185"/>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dk1"/>
              </a:buClr>
              <a:buSzPts val="2700"/>
              <a:buNone/>
              <a:defRPr sz="2700">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386148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Заголовок раздела">
  <p:cSld name="5_Заголовок раздела">
    <p:spTree>
      <p:nvGrpSpPr>
        <p:cNvPr id="1" name="Shape 74"/>
        <p:cNvGrpSpPr/>
        <p:nvPr/>
      </p:nvGrpSpPr>
      <p:grpSpPr>
        <a:xfrm>
          <a:off x="0" y="0"/>
          <a:ext cx="0" cy="0"/>
          <a:chOff x="0" y="0"/>
          <a:chExt cx="0" cy="0"/>
        </a:xfrm>
      </p:grpSpPr>
      <p:sp>
        <p:nvSpPr>
          <p:cNvPr id="78" name="Google Shape;78;p16"/>
          <p:cNvSpPr txBox="1">
            <a:spLocks noGrp="1"/>
          </p:cNvSpPr>
          <p:nvPr>
            <p:ph type="body" idx="1"/>
          </p:nvPr>
        </p:nvSpPr>
        <p:spPr>
          <a:xfrm>
            <a:off x="6177217" y="1190029"/>
            <a:ext cx="2318272" cy="276344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6"/>
          <p:cNvSpPr txBox="1">
            <a:spLocks noGrp="1"/>
          </p:cNvSpPr>
          <p:nvPr>
            <p:ph type="title"/>
          </p:nvPr>
        </p:nvSpPr>
        <p:spPr>
          <a:xfrm>
            <a:off x="730285" y="255953"/>
            <a:ext cx="3970421" cy="581306"/>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700"/>
              <a:buFont typeface="Times New Roman"/>
              <a:buNone/>
              <a:defRPr sz="2700">
                <a:solidFill>
                  <a:schemeClr val="lt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6"/>
          <p:cNvSpPr txBox="1">
            <a:spLocks noGrp="1"/>
          </p:cNvSpPr>
          <p:nvPr>
            <p:ph type="subTitle" idx="2"/>
          </p:nvPr>
        </p:nvSpPr>
        <p:spPr>
          <a:xfrm>
            <a:off x="730285" y="1296721"/>
            <a:ext cx="4331187" cy="2550056"/>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dk1"/>
              </a:buClr>
              <a:buSzPts val="1800"/>
              <a:buNone/>
              <a:defRPr sz="1800">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391530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Заголовок и объект">
  <p:cSld name="2_Заголовок и объект">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08672" y="227410"/>
            <a:ext cx="2246255" cy="46791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700"/>
              <a:buFont typeface="Times New Roman"/>
              <a:buNone/>
              <a:defRPr sz="27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5"/>
          <p:cNvSpPr txBox="1">
            <a:spLocks noGrp="1"/>
          </p:cNvSpPr>
          <p:nvPr>
            <p:ph type="subTitle" idx="1"/>
          </p:nvPr>
        </p:nvSpPr>
        <p:spPr>
          <a:xfrm>
            <a:off x="808672" y="1161836"/>
            <a:ext cx="7618095" cy="2550056"/>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dk1"/>
              </a:buClr>
              <a:buSzPts val="1800"/>
              <a:buNone/>
              <a:defRPr sz="1800">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263848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4C6EFE-5572-477B-BEA0-6E183379BA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8965252-25DF-4725-96A2-52D790BEDF0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A43CF2-240B-46EF-99A6-34000AE1158C}"/>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BC10675D-5F1B-431C-8E08-13B8B34468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6070128-B911-404C-8D76-DAA940B1584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7118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06EA2-4FDB-45CE-8861-DCF69EFBC593}"/>
              </a:ext>
            </a:extLst>
          </p:cNvPr>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AD9A608D-847B-43E3-88D6-8D5C70E76B7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1DCBC9E-9A89-4CDE-BAE6-E3D5D361A371}"/>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91825B74-7A2F-467B-A743-58D09213AE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8FB3F0-BE6C-4A1C-ABE2-34C97CD807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0734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D1DC0-8A22-4F3A-B268-B1CA5C9F82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F22D7C0-8BD5-4877-ACA7-D0C84B8593E4}"/>
              </a:ext>
            </a:extLst>
          </p:cNvPr>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04699E5-9AF3-4720-8C5E-F94877DFB997}"/>
              </a:ext>
            </a:extLst>
          </p:cNvPr>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6794619-AD6F-47C8-A238-5EB9E0BB2823}"/>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09C9E842-5DD3-4093-938B-D704412F9F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1B2256-7C8B-40E3-B9FB-4F174E677E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1537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A698A-5C29-41B4-BADF-4616BFAEE238}"/>
              </a:ext>
            </a:extLst>
          </p:cNvPr>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a:extLst>
              <a:ext uri="{FF2B5EF4-FFF2-40B4-BE49-F238E27FC236}">
                <a16:creationId xmlns:a16="http://schemas.microsoft.com/office/drawing/2014/main" id="{29D74050-EE01-4A88-BC1E-5B2A4FEEC1F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98CE99E0-A62D-4B1C-BFE3-992AC1773247}"/>
              </a:ext>
            </a:extLst>
          </p:cNvPr>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0A0DB3F-5241-49AB-9450-D37BC39EDB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DF929EFD-DAD9-443A-919B-772A4E02087D}"/>
              </a:ext>
            </a:extLst>
          </p:cNvPr>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CCEC59-5A51-45B8-8728-B63D21C5A026}"/>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D4EAE1AF-BA27-4AB1-8BAD-16F57DF78B7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CB70599-5312-400D-8E9E-0E3B3FF484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6096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95421-FFA1-4BA0-B9AB-B9795877DE5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086C25A-FCF1-4753-98E3-1CF8FD5F0C84}"/>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90899F16-A247-480D-8D2B-110C21736FA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8C380EB-38BC-4110-A4DA-21A223048F0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067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1B82145-129E-4922-B69C-F11DA5F6030B}"/>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B4259AC1-2AFF-4227-A242-92DF04518C4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A8F4C6A-F5CC-4879-898D-4B7628F61B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2335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1C881-C824-4099-8056-A449192CB89C}"/>
              </a:ext>
            </a:extLst>
          </p:cNvPr>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08404B84-3C5E-47A2-BF66-174425BC65B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29E408B-2EED-4EAB-BDDE-20510B87B30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30651CAA-0DA3-4F84-89D3-60C937A59432}"/>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58384B72-3532-48CE-9EBE-253F68A732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FAC3D9-91C2-46FE-9E90-AB31BA0370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4134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49F29-E7AE-4ACB-BD95-3B154F8EA24D}"/>
              </a:ext>
            </a:extLst>
          </p:cNvPr>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96959AE3-1D58-4D27-B486-E10130537EB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7B9D95E5-79A2-4799-A751-548A0199D9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93D353C-416D-4227-B919-C46A69E88BAB}"/>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AEABBC1B-0BF8-42C4-A9F8-7ADABFC2FB7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C13CFE-B136-4650-A099-62062299BA0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152021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58A68-A6B8-4AF1-A81B-9B173D0EA7B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0DA447D-F936-4BA2-9223-EC76F238B2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3E837E-056C-43C0-B345-98039231146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624D31-43A5-475A-80CF-332C9F6DCF35}" type="datetimeFigureOut">
              <a:rPr lang="en-US" smtClean="0"/>
              <a:t>2/13/2021</a:t>
            </a:fld>
            <a:endParaRPr lang="en-US" dirty="0"/>
          </a:p>
        </p:txBody>
      </p:sp>
      <p:sp>
        <p:nvSpPr>
          <p:cNvPr id="5" name="Нижний колонтитул 4">
            <a:extLst>
              <a:ext uri="{FF2B5EF4-FFF2-40B4-BE49-F238E27FC236}">
                <a16:creationId xmlns:a16="http://schemas.microsoft.com/office/drawing/2014/main" id="{827136F4-95E3-4B52-88EB-D8105966449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364950E0-80A5-457F-8EE8-A5591F6AD90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738336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052" name="Picture 4">
            <a:extLst>
              <a:ext uri="{FF2B5EF4-FFF2-40B4-BE49-F238E27FC236}">
                <a16:creationId xmlns:a16="http://schemas.microsoft.com/office/drawing/2014/main" id="{62856BD5-36EE-457F-AC0E-C912A03F3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9"/>
          <a:stretch/>
        </p:blipFill>
        <p:spPr bwMode="auto">
          <a:xfrm>
            <a:off x="524193" y="-1"/>
            <a:ext cx="8598332" cy="5126183"/>
          </a:xfrm>
          <a:prstGeom prst="rect">
            <a:avLst/>
          </a:prstGeom>
          <a:noFill/>
          <a:extLst>
            <a:ext uri="{909E8E84-426E-40DD-AFC4-6F175D3DCCD1}">
              <a14:hiddenFill xmlns:a14="http://schemas.microsoft.com/office/drawing/2010/main">
                <a:solidFill>
                  <a:srgbClr val="FFFFFF"/>
                </a:solidFill>
              </a14:hiddenFill>
            </a:ext>
          </a:extLst>
        </p:spPr>
      </p:pic>
      <p:sp>
        <p:nvSpPr>
          <p:cNvPr id="164" name="Google Shape;164;p29"/>
          <p:cNvSpPr txBox="1">
            <a:spLocks noGrp="1"/>
          </p:cNvSpPr>
          <p:nvPr>
            <p:ph type="subTitle" idx="1"/>
          </p:nvPr>
        </p:nvSpPr>
        <p:spPr>
          <a:xfrm>
            <a:off x="1981388" y="3713498"/>
            <a:ext cx="7159076" cy="1412684"/>
          </a:xfrm>
          <a:prstGeom prst="rect">
            <a:avLst/>
          </a:prstGeom>
          <a:solidFill>
            <a:schemeClr val="bg1"/>
          </a:solid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4100"/>
              <a:buNone/>
            </a:pPr>
            <a:r>
              <a:rPr lang="en-GB" sz="4800" dirty="0" err="1">
                <a:solidFill>
                  <a:schemeClr val="accent2"/>
                </a:solidFill>
                <a:latin typeface="Gotham Pro Black" panose="02000903040000020004" pitchFamily="2" charset="0"/>
                <a:cs typeface="Gotham Pro Black" panose="02000903040000020004" pitchFamily="2" charset="0"/>
              </a:rPr>
              <a:t>Грамматический</a:t>
            </a:r>
            <a:r>
              <a:rPr lang="en-GB" sz="4800" dirty="0">
                <a:solidFill>
                  <a:schemeClr val="accent2"/>
                </a:solidFill>
                <a:latin typeface="Gotham Pro Black" panose="02000903040000020004" pitchFamily="2" charset="0"/>
                <a:cs typeface="Gotham Pro Black" panose="02000903040000020004" pitchFamily="2" charset="0"/>
              </a:rPr>
              <a:t> </a:t>
            </a:r>
            <a:r>
              <a:rPr lang="en-GB" sz="4800" dirty="0" err="1">
                <a:solidFill>
                  <a:schemeClr val="accent2"/>
                </a:solidFill>
                <a:latin typeface="Gotham Pro Black" panose="02000903040000020004" pitchFamily="2" charset="0"/>
                <a:cs typeface="Gotham Pro Black" panose="02000903040000020004" pitchFamily="2" charset="0"/>
              </a:rPr>
              <a:t>батл</a:t>
            </a:r>
            <a:endParaRPr sz="2800" dirty="0">
              <a:solidFill>
                <a:schemeClr val="accent2"/>
              </a:solidFill>
              <a:latin typeface="Gotham Pro Black" panose="02000903040000020004" pitchFamily="2" charset="0"/>
              <a:cs typeface="Gotham Pro Black" panose="02000903040000020004" pitchFamily="2" charset="0"/>
            </a:endParaRPr>
          </a:p>
        </p:txBody>
      </p:sp>
      <p:sp>
        <p:nvSpPr>
          <p:cNvPr id="167" name="Google Shape;167;p29"/>
          <p:cNvSpPr/>
          <p:nvPr/>
        </p:nvSpPr>
        <p:spPr>
          <a:xfrm>
            <a:off x="3244735" y="4631575"/>
            <a:ext cx="5854627" cy="464127"/>
          </a:xfrm>
          <a:prstGeom prst="flowChartProcess">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ru-RU" sz="1400" dirty="0">
                <a:solidFill>
                  <a:schemeClr val="bg1">
                    <a:lumMod val="65000"/>
                  </a:schemeClr>
                </a:solidFill>
                <a:latin typeface="Proxima Nova Cn Th" panose="02000506030000020004" pitchFamily="2" charset="0"/>
                <a:ea typeface="Arial"/>
                <a:cs typeface="Arial"/>
                <a:sym typeface="Arial"/>
              </a:rPr>
              <a:t>Автор презентации: </a:t>
            </a:r>
            <a:r>
              <a:rPr lang="en-GB" sz="1400" dirty="0">
                <a:solidFill>
                  <a:schemeClr val="bg1">
                    <a:lumMod val="65000"/>
                  </a:schemeClr>
                </a:solidFill>
                <a:latin typeface="Proxima Nova Cn Th" panose="02000506030000020004" pitchFamily="2" charset="0"/>
                <a:ea typeface="Arial"/>
                <a:cs typeface="Arial"/>
                <a:sym typeface="Arial"/>
              </a:rPr>
              <a:t>Александра </a:t>
            </a:r>
            <a:r>
              <a:rPr lang="en-GB" sz="1400" dirty="0" err="1">
                <a:solidFill>
                  <a:schemeClr val="bg1">
                    <a:lumMod val="65000"/>
                  </a:schemeClr>
                </a:solidFill>
                <a:latin typeface="Proxima Nova Cn Th" panose="02000506030000020004" pitchFamily="2" charset="0"/>
                <a:ea typeface="Arial"/>
                <a:cs typeface="Arial"/>
                <a:sym typeface="Arial"/>
              </a:rPr>
              <a:t>Струкова</a:t>
            </a:r>
            <a:endParaRPr lang="ru-RU" sz="1400" dirty="0">
              <a:solidFill>
                <a:schemeClr val="bg1">
                  <a:lumMod val="65000"/>
                </a:schemeClr>
              </a:solidFill>
              <a:latin typeface="Proxima Nova Cn Th" panose="02000506030000020004" pitchFamily="2" charset="0"/>
              <a:ea typeface="Arial"/>
              <a:cs typeface="Arial"/>
              <a:sym typeface="Arial"/>
            </a:endParaRPr>
          </a:p>
          <a:p>
            <a:pPr marL="0" marR="0" lvl="0" indent="0" algn="r" rtl="0">
              <a:spcBef>
                <a:spcPts val="0"/>
              </a:spcBef>
              <a:spcAft>
                <a:spcPts val="0"/>
              </a:spcAft>
              <a:buNone/>
            </a:pPr>
            <a:r>
              <a:rPr lang="ru-RU" sz="1400" dirty="0">
                <a:solidFill>
                  <a:schemeClr val="bg1">
                    <a:lumMod val="65000"/>
                  </a:schemeClr>
                </a:solidFill>
                <a:latin typeface="Proxima Nova Cn Th" panose="02000506030000020004" pitchFamily="2" charset="0"/>
                <a:ea typeface="Arial"/>
                <a:cs typeface="Arial"/>
                <a:sym typeface="Arial"/>
              </a:rPr>
              <a:t>Спасибо, что упоминаете автора во время использования задания! </a:t>
            </a:r>
            <a:endParaRPr sz="1100" dirty="0">
              <a:solidFill>
                <a:schemeClr val="bg1">
                  <a:lumMod val="65000"/>
                </a:schemeClr>
              </a:solidFill>
              <a:latin typeface="Proxima Nova Cn Th" panose="02000506030000020004" pitchFamily="2" charset="0"/>
            </a:endParaRPr>
          </a:p>
        </p:txBody>
      </p:sp>
      <p:sp>
        <p:nvSpPr>
          <p:cNvPr id="2" name="Прямоугольник 1">
            <a:extLst>
              <a:ext uri="{FF2B5EF4-FFF2-40B4-BE49-F238E27FC236}">
                <a16:creationId xmlns:a16="http://schemas.microsoft.com/office/drawing/2014/main" id="{6D646438-F4B3-4AC4-BE61-9B18366392A4}"/>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2339B2BC-4A52-4F1F-9F84-B0F6330D9C54}"/>
              </a:ext>
            </a:extLst>
          </p:cNvPr>
          <p:cNvSpPr/>
          <p:nvPr/>
        </p:nvSpPr>
        <p:spPr>
          <a:xfrm>
            <a:off x="1013460" y="513098"/>
            <a:ext cx="3505200" cy="341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accent2">
                    <a:lumMod val="60000"/>
                    <a:lumOff val="40000"/>
                  </a:schemeClr>
                </a:solidFill>
                <a:latin typeface="Gotham Pro Black" panose="02000903040000020004" pitchFamily="2" charset="0"/>
                <a:cs typeface="Gotham Pro Black" panose="02000903040000020004" pitchFamily="2" charset="0"/>
              </a:rPr>
              <a:t>Жареная?</a:t>
            </a:r>
          </a:p>
        </p:txBody>
      </p:sp>
      <p:sp>
        <p:nvSpPr>
          <p:cNvPr id="10" name="Прямоугольник 9">
            <a:extLst>
              <a:ext uri="{FF2B5EF4-FFF2-40B4-BE49-F238E27FC236}">
                <a16:creationId xmlns:a16="http://schemas.microsoft.com/office/drawing/2014/main" id="{F6C1C593-2561-445E-9CAA-D0BBD65D0743}"/>
              </a:ext>
            </a:extLst>
          </p:cNvPr>
          <p:cNvSpPr/>
          <p:nvPr/>
        </p:nvSpPr>
        <p:spPr>
          <a:xfrm>
            <a:off x="61264" y="1871775"/>
            <a:ext cx="3505200" cy="341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accent2">
                    <a:lumMod val="60000"/>
                    <a:lumOff val="40000"/>
                  </a:schemeClr>
                </a:solidFill>
                <a:latin typeface="Gotham Pro Black" panose="02000903040000020004" pitchFamily="2" charset="0"/>
                <a:cs typeface="Gotham Pro Black" panose="02000903040000020004" pitchFamily="2" charset="0"/>
              </a:rPr>
              <a:t>Жаренная? </a:t>
            </a:r>
          </a:p>
        </p:txBody>
      </p:sp>
      <p:sp>
        <p:nvSpPr>
          <p:cNvPr id="11" name="Прямоугольник 10">
            <a:extLst>
              <a:ext uri="{FF2B5EF4-FFF2-40B4-BE49-F238E27FC236}">
                <a16:creationId xmlns:a16="http://schemas.microsoft.com/office/drawing/2014/main" id="{1F630B71-7CBD-4A6E-93A1-DF877E207B49}"/>
              </a:ext>
            </a:extLst>
          </p:cNvPr>
          <p:cNvSpPr/>
          <p:nvPr/>
        </p:nvSpPr>
        <p:spPr>
          <a:xfrm>
            <a:off x="3749040" y="989041"/>
            <a:ext cx="3505200" cy="341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chemeClr val="accent2">
                    <a:lumMod val="60000"/>
                    <a:lumOff val="40000"/>
                  </a:schemeClr>
                </a:solidFill>
                <a:latin typeface="Gotham Pro Black" panose="02000903040000020004" pitchFamily="2" charset="0"/>
                <a:cs typeface="Gotham Pro Black" panose="02000903040000020004" pitchFamily="2" charset="0"/>
              </a:rPr>
              <a:t>Ставь запятую, говорю!</a:t>
            </a:r>
          </a:p>
        </p:txBody>
      </p:sp>
      <p:sp>
        <p:nvSpPr>
          <p:cNvPr id="12" name="Прямоугольник 11">
            <a:extLst>
              <a:ext uri="{FF2B5EF4-FFF2-40B4-BE49-F238E27FC236}">
                <a16:creationId xmlns:a16="http://schemas.microsoft.com/office/drawing/2014/main" id="{172A0B24-8FC8-4661-9804-4925CEC5806F}"/>
              </a:ext>
            </a:extLst>
          </p:cNvPr>
          <p:cNvSpPr/>
          <p:nvPr/>
        </p:nvSpPr>
        <p:spPr>
          <a:xfrm>
            <a:off x="2575560" y="2907403"/>
            <a:ext cx="3505200" cy="57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60000"/>
                    <a:lumOff val="40000"/>
                  </a:schemeClr>
                </a:solidFill>
                <a:latin typeface="Gotham Pro Black" panose="02000903040000020004" pitchFamily="2" charset="0"/>
                <a:cs typeface="Gotham Pro Black" panose="02000903040000020004" pitchFamily="2" charset="0"/>
              </a:rPr>
              <a:t>Я просто лошадь, я не знаю русский</a:t>
            </a:r>
          </a:p>
        </p:txBody>
      </p:sp>
      <p:sp>
        <p:nvSpPr>
          <p:cNvPr id="13" name="Прямоугольник 12">
            <a:extLst>
              <a:ext uri="{FF2B5EF4-FFF2-40B4-BE49-F238E27FC236}">
                <a16:creationId xmlns:a16="http://schemas.microsoft.com/office/drawing/2014/main" id="{6EF4E948-E1E3-43C6-82EE-E0871E27F813}"/>
              </a:ext>
            </a:extLst>
          </p:cNvPr>
          <p:cNvSpPr/>
          <p:nvPr/>
        </p:nvSpPr>
        <p:spPr>
          <a:xfrm>
            <a:off x="5594162" y="2124035"/>
            <a:ext cx="3505200" cy="296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chemeClr val="accent2">
                    <a:lumMod val="60000"/>
                    <a:lumOff val="40000"/>
                  </a:schemeClr>
                </a:solidFill>
                <a:latin typeface="Gotham Pro Black" panose="02000903040000020004" pitchFamily="2" charset="0"/>
                <a:cs typeface="Gotham Pro Black" panose="02000903040000020004" pitchFamily="2" charset="0"/>
              </a:rPr>
              <a:t>Тебе надо ты и ставь!</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p:nvPr/>
        </p:nvSpPr>
        <p:spPr>
          <a:xfrm>
            <a:off x="360947" y="0"/>
            <a:ext cx="8590547" cy="900247"/>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ru-RU" sz="1600" dirty="0">
                <a:solidFill>
                  <a:schemeClr val="lt1"/>
                </a:solidFill>
                <a:latin typeface="Times New Roman" panose="02020603050405020304" pitchFamily="18" charset="0"/>
                <a:ea typeface="Times New Roman"/>
                <a:cs typeface="Times New Roman" panose="02020603050405020304" pitchFamily="18" charset="0"/>
                <a:sym typeface="Times New Roman"/>
              </a:rPr>
              <a:t>Найдите правильные утверждения и выпишите цифры, которые им соответствуют.  В результате вы получите годы жизни известного русского писателя ( _ _ _ _ - _ _ _ _)</a:t>
            </a:r>
            <a:endParaRPr lang="ru-RU" sz="16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1600" b="1" dirty="0">
                <a:solidFill>
                  <a:schemeClr val="lt1"/>
                </a:solidFill>
                <a:latin typeface="Times New Roman" panose="02020603050405020304" pitchFamily="18" charset="0"/>
                <a:ea typeface="Times New Roman"/>
                <a:cs typeface="Times New Roman" panose="02020603050405020304" pitchFamily="18" charset="0"/>
                <a:sym typeface="Times New Roman"/>
              </a:rPr>
              <a:t>Назовите этого писателя. </a:t>
            </a:r>
            <a:endParaRPr sz="1600" dirty="0">
              <a:latin typeface="Times New Roman" panose="02020603050405020304" pitchFamily="18" charset="0"/>
              <a:cs typeface="Times New Roman" panose="02020603050405020304" pitchFamily="18" charset="0"/>
            </a:endParaRPr>
          </a:p>
        </p:txBody>
      </p:sp>
      <p:graphicFrame>
        <p:nvGraphicFramePr>
          <p:cNvPr id="226" name="Google Shape;226;p35"/>
          <p:cNvGraphicFramePr/>
          <p:nvPr>
            <p:extLst>
              <p:ext uri="{D42A27DB-BD31-4B8C-83A1-F6EECF244321}">
                <p14:modId xmlns:p14="http://schemas.microsoft.com/office/powerpoint/2010/main" val="2183458905"/>
              </p:ext>
            </p:extLst>
          </p:nvPr>
        </p:nvGraphicFramePr>
        <p:xfrm>
          <a:off x="360945" y="1014547"/>
          <a:ext cx="8590525" cy="3993120"/>
        </p:xfrm>
        <a:graphic>
          <a:graphicData uri="http://schemas.openxmlformats.org/drawingml/2006/table">
            <a:tbl>
              <a:tblPr firstRow="1" bandRow="1">
                <a:tableStyleId>{5940675A-B579-460E-94D1-54222C63F5DA}</a:tableStyleId>
              </a:tblPr>
              <a:tblGrid>
                <a:gridCol w="2619975">
                  <a:extLst>
                    <a:ext uri="{9D8B030D-6E8A-4147-A177-3AD203B41FA5}">
                      <a16:colId xmlns:a16="http://schemas.microsoft.com/office/drawing/2014/main" val="20000"/>
                    </a:ext>
                  </a:extLst>
                </a:gridCol>
                <a:gridCol w="5499550">
                  <a:extLst>
                    <a:ext uri="{9D8B030D-6E8A-4147-A177-3AD203B41FA5}">
                      <a16:colId xmlns:a16="http://schemas.microsoft.com/office/drawing/2014/main" val="20001"/>
                    </a:ext>
                  </a:extLst>
                </a:gridCol>
                <a:gridCol w="471000">
                  <a:extLst>
                    <a:ext uri="{9D8B030D-6E8A-4147-A177-3AD203B41FA5}">
                      <a16:colId xmlns:a16="http://schemas.microsoft.com/office/drawing/2014/main" val="20002"/>
                    </a:ext>
                  </a:extLst>
                </a:gridCol>
              </a:tblGrid>
              <a:tr h="278125">
                <a:tc>
                  <a:txBody>
                    <a:bodyPr/>
                    <a:lstStyle/>
                    <a:p>
                      <a:pPr marL="0" marR="0" lvl="0" indent="0" algn="l" rtl="0">
                        <a:spcBef>
                          <a:spcPts val="0"/>
                        </a:spcBef>
                        <a:spcAft>
                          <a:spcPts val="0"/>
                        </a:spcAft>
                        <a:buNone/>
                      </a:pPr>
                      <a:r>
                        <a:rPr lang="en-GB" sz="1400" b="0" dirty="0">
                          <a:solidFill>
                            <a:schemeClr val="tx1"/>
                          </a:solidFill>
                          <a:latin typeface="Times New Roman" panose="02020603050405020304" pitchFamily="18" charset="0"/>
                          <a:cs typeface="Times New Roman" panose="02020603050405020304" pitchFamily="18" charset="0"/>
                          <a:sym typeface="Calibri"/>
                        </a:rPr>
                        <a:t>(</a:t>
                      </a:r>
                      <a:r>
                        <a:rPr lang="en-GB" sz="1400" b="0" dirty="0" err="1">
                          <a:solidFill>
                            <a:schemeClr val="tx1"/>
                          </a:solidFill>
                          <a:latin typeface="Times New Roman" panose="02020603050405020304" pitchFamily="18" charset="0"/>
                          <a:cs typeface="Times New Roman" panose="02020603050405020304" pitchFamily="18" charset="0"/>
                          <a:sym typeface="Calibri"/>
                        </a:rPr>
                        <a:t>задача</a:t>
                      </a:r>
                      <a:r>
                        <a:rPr lang="en-GB" sz="1400" b="0" dirty="0">
                          <a:solidFill>
                            <a:schemeClr val="tx1"/>
                          </a:solidFill>
                          <a:latin typeface="Times New Roman" panose="02020603050405020304" pitchFamily="18" charset="0"/>
                          <a:cs typeface="Times New Roman" panose="02020603050405020304" pitchFamily="18" charset="0"/>
                          <a:sym typeface="Calibri"/>
                        </a:rPr>
                        <a:t>)НЕ РЕШЕНА</a:t>
                      </a:r>
                      <a:endParaRPr sz="1400" dirty="0">
                        <a:solidFill>
                          <a:schemeClr val="tx1"/>
                        </a:solidFill>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b="0">
                          <a:latin typeface="Times New Roman" panose="02020603050405020304" pitchFamily="18" charset="0"/>
                          <a:cs typeface="Times New Roman" panose="02020603050405020304" pitchFamily="18" charset="0"/>
                        </a:rPr>
                        <a:t>Не пишется раздельно с краткими причастиями</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1</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СДЕЛАТЬ (уборку)</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Приставки на –з/-с пишутся с буквой С перед глухими согласными</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9</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GB" sz="1400" dirty="0" err="1">
                          <a:latin typeface="Times New Roman" panose="02020603050405020304" pitchFamily="18" charset="0"/>
                          <a:cs typeface="Times New Roman" panose="02020603050405020304" pitchFamily="18" charset="0"/>
                        </a:rPr>
                        <a:t>Написал</a:t>
                      </a:r>
                      <a:r>
                        <a:rPr lang="en-GB" sz="1400" dirty="0">
                          <a:latin typeface="Times New Roman" panose="02020603050405020304" pitchFamily="18" charset="0"/>
                          <a:cs typeface="Times New Roman" panose="02020603050405020304" pitchFamily="18" charset="0"/>
                        </a:rPr>
                        <a:t> ПО-РУССКИ</a:t>
                      </a:r>
                      <a:endParaRPr sz="1400" dirty="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Наречие пишется через дефис, так как оно образовано от основы имени прилагательного при помощи приставки ПО- и суффикса -И</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8</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КЛЮКВЕННЫЙ морс</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НН пишется в прилагательных, образованных от существительных с помощью суффикса –ЕНН-</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2</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ПРЕСТУПИТЬ (закон)</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Правописание приставки определяется ее значением «неполнота действия»</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7</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СОБАЧОНКА</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В суффиксах существительных после шипящих под ударением пишется О</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1</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Еще НЕ СДЕЛАННАЯ работа</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Не пишется с причастиями раздельно при наличии зависимых слов.</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1</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6"/>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ВИДИШЬ (ошибку)</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Начальная форма глагола ВИДЕТЬ оканчивается на ЕТЬ, глагол относится к 1 спряжению, в окончании пишем –ИШЬ.</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9</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7"/>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В ТЕЧЕНИЕ года</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Предлог В ТЕЧЕНИЕ пишется раздельно и с буквой «Е» не конце. </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8</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8"/>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УВЛЕЧЬСЯ (игрой)</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В начальной форме глагола Ь пишется. </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8</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09"/>
                  </a:ext>
                </a:extLst>
              </a:tr>
              <a:tr h="278125">
                <a:tc>
                  <a:txBody>
                    <a:bodyPr/>
                    <a:lstStyle/>
                    <a:p>
                      <a:pPr marL="0" marR="0" lvl="0" indent="0" algn="l" rtl="0">
                        <a:spcBef>
                          <a:spcPts val="0"/>
                        </a:spcBef>
                        <a:spcAft>
                          <a:spcPts val="0"/>
                        </a:spcAft>
                        <a:buNone/>
                      </a:pPr>
                      <a:r>
                        <a:rPr lang="en-GB" sz="1400">
                          <a:latin typeface="Times New Roman" panose="02020603050405020304" pitchFamily="18" charset="0"/>
                          <a:cs typeface="Times New Roman" panose="02020603050405020304" pitchFamily="18" charset="0"/>
                        </a:rPr>
                        <a:t>ЗАРОСЛИ (травы)</a:t>
                      </a:r>
                      <a:endParaRPr sz="140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rtl="0">
                        <a:spcBef>
                          <a:spcPts val="0"/>
                        </a:spcBef>
                        <a:spcAft>
                          <a:spcPts val="0"/>
                        </a:spcAft>
                        <a:buNone/>
                      </a:pPr>
                      <a:r>
                        <a:rPr lang="en-GB" sz="1200">
                          <a:latin typeface="Times New Roman" panose="02020603050405020304" pitchFamily="18" charset="0"/>
                          <a:cs typeface="Times New Roman" panose="02020603050405020304" pitchFamily="18" charset="0"/>
                        </a:rPr>
                        <a:t>Написание безударной гласной в корне проверяется проверочным словом “РОСТ”</a:t>
                      </a:r>
                      <a:endParaRPr sz="1200">
                        <a:latin typeface="Times New Roman" panose="02020603050405020304" pitchFamily="18" charset="0"/>
                        <a:cs typeface="Times New Roman" panose="02020603050405020304" pitchFamily="18" charset="0"/>
                      </a:endParaRP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9</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10"/>
                  </a:ext>
                </a:extLst>
              </a:tr>
              <a:tr h="278125">
                <a:tc>
                  <a:txBody>
                    <a:bodyPr/>
                    <a:lstStyle/>
                    <a:p>
                      <a:pPr marL="0" marR="0" lvl="0" indent="0" algn="l" rtl="0">
                        <a:spcBef>
                          <a:spcPts val="0"/>
                        </a:spcBef>
                        <a:spcAft>
                          <a:spcPts val="0"/>
                        </a:spcAft>
                        <a:buNone/>
                      </a:pPr>
                      <a:r>
                        <a:rPr lang="en-GB" sz="1400" dirty="0">
                          <a:latin typeface="Times New Roman" panose="02020603050405020304" pitchFamily="18" charset="0"/>
                          <a:cs typeface="Times New Roman" panose="02020603050405020304" pitchFamily="18" charset="0"/>
                        </a:rPr>
                        <a:t>ВНЕСЕННЫЙ</a:t>
                      </a:r>
                      <a:endParaRPr sz="1400" dirty="0">
                        <a:latin typeface="Times New Roman" panose="02020603050405020304" pitchFamily="18" charset="0"/>
                        <a:cs typeface="Times New Roman" panose="02020603050405020304" pitchFamily="18" charset="0"/>
                      </a:endParaRPr>
                    </a:p>
                  </a:txBody>
                  <a:tcPr marL="68600" marR="68600" marT="34300" marB="34300">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Это причастие, образованное от глагола совершенного вида вносить, поэтому пишется НН. </a:t>
                      </a:r>
                    </a:p>
                  </a:txBody>
                  <a:tcPr marL="68600" marR="68600" marT="34300" marB="34300"/>
                </a:tc>
                <a:tc>
                  <a:txBody>
                    <a:bodyPr/>
                    <a:lstStyle/>
                    <a:p>
                      <a:pPr marL="0" marR="0" lvl="0" indent="0" algn="ctr" rtl="0">
                        <a:spcBef>
                          <a:spcPts val="0"/>
                        </a:spcBef>
                        <a:spcAft>
                          <a:spcPts val="0"/>
                        </a:spcAft>
                        <a:buNone/>
                      </a:pPr>
                      <a:r>
                        <a:rPr lang="en-GB" sz="1050" b="1" dirty="0">
                          <a:solidFill>
                            <a:schemeClr val="accent2"/>
                          </a:solidFill>
                          <a:latin typeface="Times New Roman" panose="02020603050405020304" pitchFamily="18" charset="0"/>
                          <a:cs typeface="Times New Roman" panose="02020603050405020304" pitchFamily="18" charset="0"/>
                        </a:rPr>
                        <a:t>1</a:t>
                      </a:r>
                      <a:endParaRPr sz="1050" b="1" dirty="0">
                        <a:solidFill>
                          <a:schemeClr val="accent2"/>
                        </a:solidFill>
                        <a:latin typeface="Times New Roman" panose="02020603050405020304" pitchFamily="18" charset="0"/>
                        <a:cs typeface="Times New Roman" panose="02020603050405020304" pitchFamily="18" charset="0"/>
                      </a:endParaRPr>
                    </a:p>
                  </a:txBody>
                  <a:tcPr marL="68600" marR="68600" marT="34300" marB="34300"/>
                </a:tc>
                <a:extLst>
                  <a:ext uri="{0D108BD9-81ED-4DB2-BD59-A6C34878D82A}">
                    <a16:rowId xmlns:a16="http://schemas.microsoft.com/office/drawing/2014/main" val="10011"/>
                  </a:ext>
                </a:extLst>
              </a:tr>
            </a:tbl>
          </a:graphicData>
        </a:graphic>
      </p:graphicFrame>
      <p:sp>
        <p:nvSpPr>
          <p:cNvPr id="4" name="Прямоугольник 3">
            <a:extLst>
              <a:ext uri="{FF2B5EF4-FFF2-40B4-BE49-F238E27FC236}">
                <a16:creationId xmlns:a16="http://schemas.microsoft.com/office/drawing/2014/main" id="{BB029B04-E44A-4BCC-BD93-0C649081EFB3}"/>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p:nvPr/>
        </p:nvSpPr>
        <p:spPr>
          <a:xfrm>
            <a:off x="586740" y="1572640"/>
            <a:ext cx="4550414" cy="15279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4500"/>
              <a:buFont typeface="Arial Black"/>
              <a:buNone/>
            </a:pPr>
            <a:r>
              <a:rPr lang="en-GB" sz="4500" dirty="0">
                <a:solidFill>
                  <a:schemeClr val="accent2"/>
                </a:solidFill>
                <a:latin typeface="Arial Black"/>
                <a:ea typeface="Arial Black"/>
                <a:cs typeface="Arial Black"/>
                <a:sym typeface="Arial Black"/>
              </a:rPr>
              <a:t>У </a:t>
            </a:r>
            <a:r>
              <a:rPr lang="en-GB" sz="4500" dirty="0" err="1">
                <a:solidFill>
                  <a:schemeClr val="accent2"/>
                </a:solidFill>
                <a:latin typeface="Arial Black"/>
                <a:ea typeface="Arial Black"/>
                <a:cs typeface="Arial Black"/>
                <a:sym typeface="Arial Black"/>
              </a:rPr>
              <a:t>вас</a:t>
            </a:r>
            <a:r>
              <a:rPr lang="en-GB" sz="4500" dirty="0">
                <a:solidFill>
                  <a:schemeClr val="accent2"/>
                </a:solidFill>
                <a:latin typeface="Arial Black"/>
                <a:ea typeface="Arial Black"/>
                <a:cs typeface="Arial Black"/>
                <a:sym typeface="Arial Black"/>
              </a:rPr>
              <a:t> </a:t>
            </a:r>
            <a:r>
              <a:rPr lang="en-GB" sz="4500" dirty="0" err="1">
                <a:solidFill>
                  <a:schemeClr val="accent2"/>
                </a:solidFill>
                <a:latin typeface="Arial Black"/>
                <a:ea typeface="Arial Black"/>
                <a:cs typeface="Arial Black"/>
                <a:sym typeface="Arial Black"/>
              </a:rPr>
              <a:t>есть</a:t>
            </a:r>
            <a:r>
              <a:rPr lang="en-GB" sz="4500" dirty="0">
                <a:solidFill>
                  <a:schemeClr val="accent2"/>
                </a:solidFill>
                <a:latin typeface="Arial Black"/>
                <a:ea typeface="Arial Black"/>
                <a:cs typeface="Arial Black"/>
                <a:sym typeface="Arial Black"/>
              </a:rPr>
              <a:t> 100 </a:t>
            </a:r>
            <a:r>
              <a:rPr lang="en-GB" sz="4500" dirty="0" err="1">
                <a:solidFill>
                  <a:schemeClr val="accent2"/>
                </a:solidFill>
                <a:latin typeface="Arial Black"/>
                <a:ea typeface="Arial Black"/>
                <a:cs typeface="Arial Black"/>
                <a:sym typeface="Arial Black"/>
              </a:rPr>
              <a:t>секунд</a:t>
            </a:r>
            <a:r>
              <a:rPr lang="en-GB" sz="4500" dirty="0">
                <a:solidFill>
                  <a:schemeClr val="accent2"/>
                </a:solidFill>
                <a:latin typeface="Arial Black"/>
                <a:ea typeface="Arial Black"/>
                <a:cs typeface="Arial Black"/>
                <a:sym typeface="Arial Black"/>
              </a:rPr>
              <a:t>!</a:t>
            </a:r>
            <a:endParaRPr sz="2700" dirty="0">
              <a:solidFill>
                <a:schemeClr val="accent2"/>
              </a:solidFill>
              <a:latin typeface="Arial Black"/>
              <a:ea typeface="Arial Black"/>
              <a:cs typeface="Arial Black"/>
              <a:sym typeface="Arial Black"/>
            </a:endParaRPr>
          </a:p>
        </p:txBody>
      </p:sp>
      <p:pic>
        <p:nvPicPr>
          <p:cNvPr id="1026" name="Picture 2">
            <a:extLst>
              <a:ext uri="{FF2B5EF4-FFF2-40B4-BE49-F238E27FC236}">
                <a16:creationId xmlns:a16="http://schemas.microsoft.com/office/drawing/2014/main" id="{4A1389D4-C294-4A29-995D-1E2816F1C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4" y="420160"/>
            <a:ext cx="3832860" cy="3832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A6CBC9-3834-4786-84B0-39C0964CF17F}"/>
              </a:ext>
            </a:extLst>
          </p:cNvPr>
          <p:cNvSpPr txBox="1"/>
          <p:nvPr/>
        </p:nvSpPr>
        <p:spPr>
          <a:xfrm>
            <a:off x="586740" y="3451860"/>
            <a:ext cx="4290060" cy="584775"/>
          </a:xfrm>
          <a:prstGeom prst="rect">
            <a:avLst/>
          </a:prstGeom>
          <a:noFill/>
        </p:spPr>
        <p:txBody>
          <a:bodyPr wrap="square" rtlCol="0">
            <a:spAutoFit/>
          </a:bodyPr>
          <a:lstStyle/>
          <a:p>
            <a:r>
              <a:rPr lang="ru-RU" sz="3200" dirty="0">
                <a:latin typeface="Proxima Nova Cn Th" panose="02000506030000020004" pitchFamily="2" charset="0"/>
              </a:rPr>
              <a:t>Проверьте ваши ответы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7"/>
          <p:cNvSpPr txBox="1"/>
          <p:nvPr/>
        </p:nvSpPr>
        <p:spPr>
          <a:xfrm>
            <a:off x="1110853" y="1256264"/>
            <a:ext cx="6758940" cy="155067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4500"/>
              <a:buFont typeface="Arial Black"/>
              <a:buNone/>
            </a:pPr>
            <a:r>
              <a:rPr lang="ru-RU" sz="9600" dirty="0">
                <a:solidFill>
                  <a:schemeClr val="accent2"/>
                </a:solidFill>
                <a:latin typeface="Arial Black"/>
                <a:ea typeface="Arial Black"/>
                <a:cs typeface="Arial Black"/>
                <a:sym typeface="Arial Black"/>
              </a:rPr>
              <a:t>Время</a:t>
            </a:r>
            <a:r>
              <a:rPr lang="en-GB" sz="9600" dirty="0">
                <a:solidFill>
                  <a:schemeClr val="accent2"/>
                </a:solidFill>
                <a:latin typeface="Arial Black"/>
                <a:ea typeface="Arial Black"/>
                <a:cs typeface="Arial Black"/>
                <a:sym typeface="Arial Black"/>
              </a:rPr>
              <a:t>! </a:t>
            </a:r>
            <a:endParaRPr sz="6000" dirty="0">
              <a:solidFill>
                <a:schemeClr val="accent2"/>
              </a:solidFill>
              <a:latin typeface="Arial Black"/>
              <a:ea typeface="Arial Black"/>
              <a:cs typeface="Arial Black"/>
              <a:sym typeface="Arial Black"/>
            </a:endParaRPr>
          </a:p>
        </p:txBody>
      </p:sp>
      <p:sp>
        <p:nvSpPr>
          <p:cNvPr id="5" name="Прямоугольник 4">
            <a:extLst>
              <a:ext uri="{FF2B5EF4-FFF2-40B4-BE49-F238E27FC236}">
                <a16:creationId xmlns:a16="http://schemas.microsoft.com/office/drawing/2014/main" id="{085966C7-86B3-4273-A003-019FCA81279D}"/>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ECF5FCA3-55B4-4548-9281-5C10F6229724}"/>
              </a:ext>
            </a:extLst>
          </p:cNvPr>
          <p:cNvSpPr/>
          <p:nvPr/>
        </p:nvSpPr>
        <p:spPr>
          <a:xfrm>
            <a:off x="8622506"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7C5E26D2-144A-46CE-87C3-2D1F7C683C9F}"/>
              </a:ext>
            </a:extLst>
          </p:cNvPr>
          <p:cNvSpPr txBox="1"/>
          <p:nvPr/>
        </p:nvSpPr>
        <p:spPr>
          <a:xfrm>
            <a:off x="1789033" y="3409950"/>
            <a:ext cx="5402580" cy="1077218"/>
          </a:xfrm>
          <a:prstGeom prst="rect">
            <a:avLst/>
          </a:prstGeom>
          <a:noFill/>
        </p:spPr>
        <p:txBody>
          <a:bodyPr wrap="square" rtlCol="0">
            <a:spAutoFit/>
          </a:bodyPr>
          <a:lstStyle/>
          <a:p>
            <a:pPr algn="ctr"/>
            <a:r>
              <a:rPr lang="ru-RU" sz="3200" dirty="0">
                <a:latin typeface="Proxima Nova Cn Th" panose="02000506030000020004" pitchFamily="2" charset="0"/>
              </a:rPr>
              <a:t>Летописцы сдают листы с ответами</a:t>
            </a:r>
          </a:p>
        </p:txBody>
      </p:sp>
      <p:sp>
        <p:nvSpPr>
          <p:cNvPr id="10" name="Google Shape;179;p31">
            <a:extLst>
              <a:ext uri="{FF2B5EF4-FFF2-40B4-BE49-F238E27FC236}">
                <a16:creationId xmlns:a16="http://schemas.microsoft.com/office/drawing/2014/main" id="{4E60C341-63C6-4519-A7DF-F90DC0F46DD7}"/>
              </a:ext>
            </a:extLst>
          </p:cNvPr>
          <p:cNvSpPr txBox="1">
            <a:spLocks noGrp="1"/>
          </p:cNvSpPr>
          <p:nvPr>
            <p:ph type="title"/>
          </p:nvPr>
        </p:nvSpPr>
        <p:spPr>
          <a:xfrm>
            <a:off x="1593700" y="201483"/>
            <a:ext cx="5956599" cy="58130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2700"/>
              <a:buFont typeface="Times New Roman"/>
              <a:buNone/>
            </a:pPr>
            <a:r>
              <a:rPr lang="ru-RU" sz="3600" dirty="0">
                <a:solidFill>
                  <a:schemeClr val="accent2">
                    <a:lumMod val="60000"/>
                    <a:lumOff val="40000"/>
                  </a:schemeClr>
                </a:solidFill>
                <a:latin typeface="Proxima Nova Cn Th" panose="02000506030000020004" pitchFamily="2" charset="0"/>
              </a:rPr>
              <a:t>Раунд первый «Как это пишется?»</a:t>
            </a:r>
            <a:endParaRPr sz="3600" dirty="0">
              <a:solidFill>
                <a:schemeClr val="accent2">
                  <a:lumMod val="60000"/>
                  <a:lumOff val="40000"/>
                </a:schemeClr>
              </a:solidFill>
              <a:latin typeface="Proxima Nova Cn Th" panose="020005060300000200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1593700" y="201483"/>
            <a:ext cx="5956599" cy="58130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2700"/>
              <a:buFont typeface="Times New Roman"/>
              <a:buNone/>
            </a:pPr>
            <a:r>
              <a:rPr lang="ru-RU" sz="3600" dirty="0">
                <a:solidFill>
                  <a:schemeClr val="accent2">
                    <a:lumMod val="60000"/>
                    <a:lumOff val="40000"/>
                  </a:schemeClr>
                </a:solidFill>
                <a:latin typeface="Proxima Nova Cn Th" panose="02000506030000020004" pitchFamily="2" charset="0"/>
              </a:rPr>
              <a:t>Раунд первый «Как это пишется?»</a:t>
            </a:r>
            <a:endParaRPr sz="3600" dirty="0">
              <a:solidFill>
                <a:schemeClr val="accent2">
                  <a:lumMod val="60000"/>
                  <a:lumOff val="40000"/>
                </a:schemeClr>
              </a:solidFill>
              <a:latin typeface="Proxima Nova Cn Th" panose="02000506030000020004" pitchFamily="2" charset="0"/>
            </a:endParaRPr>
          </a:p>
        </p:txBody>
      </p:sp>
      <p:sp>
        <p:nvSpPr>
          <p:cNvPr id="180" name="Google Shape;180;p31"/>
          <p:cNvSpPr txBox="1"/>
          <p:nvPr/>
        </p:nvSpPr>
        <p:spPr>
          <a:xfrm>
            <a:off x="1745540" y="1688852"/>
            <a:ext cx="5652919" cy="1553905"/>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4500"/>
              <a:buFont typeface="Arial Black"/>
              <a:buNone/>
            </a:pPr>
            <a:r>
              <a:rPr lang="ru-RU" sz="8000" dirty="0">
                <a:solidFill>
                  <a:schemeClr val="accent2"/>
                </a:solidFill>
                <a:latin typeface="Arial Black"/>
                <a:ea typeface="Arial Black"/>
                <a:cs typeface="Arial Black"/>
                <a:sym typeface="Arial Black"/>
              </a:rPr>
              <a:t>Ответы</a:t>
            </a:r>
            <a:endParaRPr sz="4800" dirty="0">
              <a:solidFill>
                <a:schemeClr val="accent2"/>
              </a:solidFill>
              <a:latin typeface="Arial Black"/>
              <a:ea typeface="Arial Black"/>
              <a:cs typeface="Arial Black"/>
              <a:sym typeface="Arial Black"/>
            </a:endParaRPr>
          </a:p>
        </p:txBody>
      </p:sp>
      <p:sp>
        <p:nvSpPr>
          <p:cNvPr id="5" name="Прямоугольник 4">
            <a:extLst>
              <a:ext uri="{FF2B5EF4-FFF2-40B4-BE49-F238E27FC236}">
                <a16:creationId xmlns:a16="http://schemas.microsoft.com/office/drawing/2014/main" id="{5EAF8DE9-168F-4820-82FA-13F87362CEC6}"/>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F54E1BFA-2632-4EDE-81F5-ACFC4076AA16}"/>
              </a:ext>
            </a:extLst>
          </p:cNvPr>
          <p:cNvSpPr/>
          <p:nvPr/>
        </p:nvSpPr>
        <p:spPr>
          <a:xfrm>
            <a:off x="8622506"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4C11CC54-8D16-4EFE-A415-828E92C43640}"/>
              </a:ext>
            </a:extLst>
          </p:cNvPr>
          <p:cNvSpPr txBox="1"/>
          <p:nvPr/>
        </p:nvSpPr>
        <p:spPr>
          <a:xfrm>
            <a:off x="1789033" y="3409950"/>
            <a:ext cx="5402580" cy="1077218"/>
          </a:xfrm>
          <a:prstGeom prst="rect">
            <a:avLst/>
          </a:prstGeom>
          <a:noFill/>
        </p:spPr>
        <p:txBody>
          <a:bodyPr wrap="square" rtlCol="0">
            <a:spAutoFit/>
          </a:bodyPr>
          <a:lstStyle/>
          <a:p>
            <a:pPr algn="ctr"/>
            <a:r>
              <a:rPr lang="ru-RU" sz="3200" dirty="0">
                <a:latin typeface="Proxima Nova Cn Th" panose="02000506030000020004" pitchFamily="2" charset="0"/>
              </a:rPr>
              <a:t>Готовьте ваши объяснения и аргументы</a:t>
            </a:r>
          </a:p>
        </p:txBody>
      </p:sp>
    </p:spTree>
    <p:extLst>
      <p:ext uri="{BB962C8B-B14F-4D97-AF65-F5344CB8AC3E}">
        <p14:creationId xmlns:p14="http://schemas.microsoft.com/office/powerpoint/2010/main" val="196528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09575" y="160735"/>
            <a:ext cx="5467200" cy="468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Times New Roman"/>
              <a:buNone/>
            </a:pPr>
            <a:r>
              <a:rPr lang="en-GB" sz="1100"/>
              <a:t>Раунд 1-ый. Разминка</a:t>
            </a:r>
            <a:endParaRPr sz="1100"/>
          </a:p>
        </p:txBody>
      </p:sp>
      <p:sp>
        <p:nvSpPr>
          <p:cNvPr id="281" name="Google Shape;281;p41"/>
          <p:cNvSpPr txBox="1"/>
          <p:nvPr/>
        </p:nvSpPr>
        <p:spPr>
          <a:xfrm>
            <a:off x="453934" y="857033"/>
            <a:ext cx="8236200" cy="807900"/>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Вставьте пропущенные буквы, чтобы расшифровать слово. Дайте определение получившемуся понятию. </a:t>
            </a:r>
            <a:endParaRPr sz="1100"/>
          </a:p>
        </p:txBody>
      </p:sp>
      <p:sp>
        <p:nvSpPr>
          <p:cNvPr id="282" name="Google Shape;282;p41"/>
          <p:cNvSpPr txBox="1"/>
          <p:nvPr/>
        </p:nvSpPr>
        <p:spPr>
          <a:xfrm>
            <a:off x="390768" y="1721549"/>
            <a:ext cx="3399300" cy="3393300"/>
          </a:xfrm>
          <a:prstGeom prst="rect">
            <a:avLst/>
          </a:prstGeom>
          <a:solidFill>
            <a:schemeClr val="bg1"/>
          </a:solidFill>
          <a:ln>
            <a:noFill/>
          </a:ln>
        </p:spPr>
        <p:txBody>
          <a:bodyPr spcFirstLastPara="1" wrap="square" lIns="68575" tIns="34275" rIns="68575" bIns="34275" anchor="t" anchorCtr="0">
            <a:noAutofit/>
          </a:bodyPr>
          <a:lstStyle/>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Исти</a:t>
            </a:r>
            <a:r>
              <a:rPr lang="en-GB" sz="1800" b="1" dirty="0" err="1">
                <a:solidFill>
                  <a:schemeClr val="accent2"/>
                </a:solidFill>
                <a:latin typeface="Proxima Nova"/>
                <a:ea typeface="Proxima Nova"/>
                <a:cs typeface="Proxima Nova"/>
                <a:sym typeface="Proxima Nova"/>
              </a:rPr>
              <a:t>НН</a:t>
            </a:r>
            <a:r>
              <a:rPr lang="en-GB" sz="1800" dirty="0" err="1">
                <a:solidFill>
                  <a:schemeClr val="dk1"/>
                </a:solidFill>
                <a:latin typeface="Proxima Nova"/>
                <a:ea typeface="Proxima Nova"/>
                <a:cs typeface="Proxima Nova"/>
                <a:sym typeface="Proxima Nova"/>
              </a:rPr>
              <a:t>ый</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друг</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Безветре</a:t>
            </a:r>
            <a:r>
              <a:rPr lang="en-GB" sz="1800" b="1" dirty="0" err="1">
                <a:solidFill>
                  <a:schemeClr val="accent2"/>
                </a:solidFill>
                <a:latin typeface="Proxima Nova"/>
                <a:ea typeface="Proxima Nova"/>
                <a:cs typeface="Proxima Nova"/>
                <a:sym typeface="Proxima Nova"/>
              </a:rPr>
              <a:t>НН</a:t>
            </a:r>
            <a:r>
              <a:rPr lang="en-GB" sz="1800" dirty="0" err="1">
                <a:solidFill>
                  <a:schemeClr val="dk1"/>
                </a:solidFill>
                <a:latin typeface="Proxima Nova"/>
                <a:ea typeface="Proxima Nova"/>
                <a:cs typeface="Proxima Nova"/>
                <a:sym typeface="Proxima Nova"/>
              </a:rPr>
              <a:t>ый</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день</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Ветря</a:t>
            </a:r>
            <a:r>
              <a:rPr lang="en-GB" sz="1800" b="1" dirty="0" err="1">
                <a:solidFill>
                  <a:schemeClr val="accent2"/>
                </a:solidFill>
                <a:latin typeface="Proxima Nova"/>
                <a:ea typeface="Proxima Nova"/>
                <a:cs typeface="Proxima Nova"/>
                <a:sym typeface="Proxima Nova"/>
              </a:rPr>
              <a:t>Н</a:t>
            </a:r>
            <a:r>
              <a:rPr lang="en-GB" sz="1800" dirty="0" err="1">
                <a:solidFill>
                  <a:schemeClr val="dk1"/>
                </a:solidFill>
                <a:latin typeface="Proxima Nova"/>
                <a:ea typeface="Proxima Nova"/>
                <a:cs typeface="Proxima Nova"/>
                <a:sym typeface="Proxima Nova"/>
              </a:rPr>
              <a:t>ая</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мельница</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Жаре</a:t>
            </a:r>
            <a:r>
              <a:rPr lang="en-GB" sz="1800" b="1" dirty="0" err="1">
                <a:solidFill>
                  <a:schemeClr val="accent2"/>
                </a:solidFill>
                <a:latin typeface="Proxima Nova"/>
                <a:ea typeface="Proxima Nova"/>
                <a:cs typeface="Proxima Nova"/>
                <a:sym typeface="Proxima Nova"/>
              </a:rPr>
              <a:t>НН</a:t>
            </a:r>
            <a:r>
              <a:rPr lang="en-GB" sz="1800" dirty="0" err="1">
                <a:solidFill>
                  <a:schemeClr val="dk1"/>
                </a:solidFill>
                <a:latin typeface="Proxima Nova"/>
                <a:ea typeface="Proxima Nova"/>
                <a:cs typeface="Proxima Nova"/>
                <a:sym typeface="Proxima Nova"/>
              </a:rPr>
              <a:t>ая</a:t>
            </a:r>
            <a:r>
              <a:rPr lang="en-GB" sz="1800" dirty="0">
                <a:solidFill>
                  <a:schemeClr val="dk1"/>
                </a:solidFill>
                <a:latin typeface="Proxima Nova"/>
                <a:ea typeface="Proxima Nova"/>
                <a:cs typeface="Proxima Nova"/>
                <a:sym typeface="Proxima Nova"/>
              </a:rPr>
              <a:t> с </a:t>
            </a:r>
            <a:r>
              <a:rPr lang="en-GB" sz="1800" dirty="0" err="1">
                <a:solidFill>
                  <a:schemeClr val="dk1"/>
                </a:solidFill>
                <a:latin typeface="Proxima Nova"/>
                <a:ea typeface="Proxima Nova"/>
                <a:cs typeface="Proxima Nova"/>
                <a:sym typeface="Proxima Nova"/>
              </a:rPr>
              <a:t>грибами</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картошка</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Жаре</a:t>
            </a:r>
            <a:r>
              <a:rPr lang="en-GB" sz="1800" b="1" dirty="0" err="1">
                <a:solidFill>
                  <a:schemeClr val="accent2"/>
                </a:solidFill>
                <a:latin typeface="Proxima Nova"/>
                <a:ea typeface="Proxima Nova"/>
                <a:cs typeface="Proxima Nova"/>
                <a:sym typeface="Proxima Nova"/>
              </a:rPr>
              <a:t>Н</a:t>
            </a:r>
            <a:r>
              <a:rPr lang="en-GB" sz="1800" dirty="0" err="1">
                <a:solidFill>
                  <a:schemeClr val="dk1"/>
                </a:solidFill>
                <a:latin typeface="Proxima Nova"/>
                <a:ea typeface="Proxima Nova"/>
                <a:cs typeface="Proxima Nova"/>
                <a:sym typeface="Proxima Nova"/>
              </a:rPr>
              <a:t>ая</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картошка</a:t>
            </a:r>
            <a:r>
              <a:rPr lang="en-GB" sz="1800" dirty="0">
                <a:solidFill>
                  <a:schemeClr val="dk1"/>
                </a:solidFill>
                <a:latin typeface="Proxima Nova"/>
                <a:ea typeface="Proxima Nova"/>
                <a:cs typeface="Proxima Nova"/>
                <a:sym typeface="Proxima Nova"/>
              </a:rPr>
              <a:t> с </a:t>
            </a:r>
            <a:r>
              <a:rPr lang="en-GB" sz="1800" dirty="0" err="1">
                <a:solidFill>
                  <a:schemeClr val="dk1"/>
                </a:solidFill>
                <a:latin typeface="Proxima Nova"/>
                <a:ea typeface="Proxima Nova"/>
                <a:cs typeface="Proxima Nova"/>
                <a:sym typeface="Proxima Nova"/>
              </a:rPr>
              <a:t>грибами</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Купле</a:t>
            </a:r>
            <a:r>
              <a:rPr lang="en-GB" sz="1800" b="1" dirty="0" err="1">
                <a:solidFill>
                  <a:schemeClr val="accent2"/>
                </a:solidFill>
                <a:latin typeface="Proxima Nova"/>
                <a:ea typeface="Proxima Nova"/>
                <a:cs typeface="Proxima Nova"/>
                <a:sym typeface="Proxima Nova"/>
              </a:rPr>
              <a:t>НН</a:t>
            </a:r>
            <a:r>
              <a:rPr lang="en-GB" sz="1800" dirty="0" err="1">
                <a:solidFill>
                  <a:schemeClr val="dk1"/>
                </a:solidFill>
                <a:latin typeface="Proxima Nova"/>
                <a:ea typeface="Proxima Nova"/>
                <a:cs typeface="Proxima Nova"/>
                <a:sym typeface="Proxima Nova"/>
              </a:rPr>
              <a:t>ый</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подарок</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Ю</a:t>
            </a:r>
            <a:r>
              <a:rPr lang="en-GB" sz="1800" b="1" dirty="0" err="1">
                <a:solidFill>
                  <a:schemeClr val="accent2"/>
                </a:solidFill>
                <a:latin typeface="Proxima Nova"/>
                <a:ea typeface="Proxima Nova"/>
                <a:cs typeface="Proxima Nova"/>
                <a:sym typeface="Proxima Nova"/>
              </a:rPr>
              <a:t>Н</a:t>
            </a:r>
            <a:r>
              <a:rPr lang="en-GB" sz="1800" dirty="0" err="1">
                <a:solidFill>
                  <a:schemeClr val="dk1"/>
                </a:solidFill>
                <a:latin typeface="Proxima Nova"/>
                <a:ea typeface="Proxima Nova"/>
                <a:cs typeface="Proxima Nova"/>
                <a:sym typeface="Proxima Nova"/>
              </a:rPr>
              <a:t>ые</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натуралисты</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Кова</a:t>
            </a:r>
            <a:r>
              <a:rPr lang="en-GB" sz="1800" b="1" dirty="0" err="1">
                <a:solidFill>
                  <a:schemeClr val="accent2"/>
                </a:solidFill>
                <a:latin typeface="Proxima Nova"/>
                <a:ea typeface="Proxima Nova"/>
                <a:cs typeface="Proxima Nova"/>
                <a:sym typeface="Proxima Nova"/>
              </a:rPr>
              <a:t>Н</a:t>
            </a:r>
            <a:r>
              <a:rPr lang="en-GB" sz="1800" dirty="0" err="1">
                <a:solidFill>
                  <a:schemeClr val="dk1"/>
                </a:solidFill>
                <a:latin typeface="Proxima Nova"/>
                <a:ea typeface="Proxima Nova"/>
                <a:cs typeface="Proxima Nova"/>
                <a:sym typeface="Proxima Nova"/>
              </a:rPr>
              <a:t>ая</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ограда</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Скова</a:t>
            </a:r>
            <a:r>
              <a:rPr lang="en-GB" sz="1800" b="1" dirty="0" err="1">
                <a:solidFill>
                  <a:schemeClr val="accent2"/>
                </a:solidFill>
                <a:latin typeface="Proxima Nova"/>
                <a:ea typeface="Proxima Nova"/>
                <a:cs typeface="Proxima Nova"/>
                <a:sym typeface="Proxima Nova"/>
              </a:rPr>
              <a:t>НН</a:t>
            </a:r>
            <a:r>
              <a:rPr lang="en-GB" sz="1800" dirty="0" err="1">
                <a:solidFill>
                  <a:schemeClr val="dk1"/>
                </a:solidFill>
                <a:latin typeface="Proxima Nova"/>
                <a:ea typeface="Proxima Nova"/>
                <a:cs typeface="Proxima Nova"/>
                <a:sym typeface="Proxima Nova"/>
              </a:rPr>
              <a:t>ые</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одной</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цепью</a:t>
            </a:r>
            <a:endParaRPr sz="1100" dirty="0"/>
          </a:p>
          <a:p>
            <a:pPr marL="254000" marR="0" lvl="0" indent="-254000" algn="l" rtl="0">
              <a:spcBef>
                <a:spcPts val="0"/>
              </a:spcBef>
              <a:spcAft>
                <a:spcPts val="0"/>
              </a:spcAft>
              <a:buClr>
                <a:schemeClr val="dk1"/>
              </a:buClr>
              <a:buSzPts val="1800"/>
              <a:buFont typeface="Proxima Nova"/>
              <a:buAutoNum type="arabicPeriod"/>
            </a:pPr>
            <a:r>
              <a:rPr lang="en-GB" sz="1800" dirty="0" err="1">
                <a:solidFill>
                  <a:schemeClr val="dk1"/>
                </a:solidFill>
                <a:latin typeface="Proxima Nova"/>
                <a:ea typeface="Proxima Nova"/>
                <a:cs typeface="Proxima Nova"/>
                <a:sym typeface="Proxima Nova"/>
              </a:rPr>
              <a:t>Мороже</a:t>
            </a:r>
            <a:r>
              <a:rPr lang="en-GB" sz="1800" b="1" dirty="0" err="1">
                <a:solidFill>
                  <a:schemeClr val="accent2"/>
                </a:solidFill>
                <a:latin typeface="Proxima Nova"/>
                <a:ea typeface="Proxima Nova"/>
                <a:cs typeface="Proxima Nova"/>
                <a:sym typeface="Proxima Nova"/>
              </a:rPr>
              <a:t>Н</a:t>
            </a:r>
            <a:r>
              <a:rPr lang="en-GB" sz="1800" dirty="0" err="1">
                <a:solidFill>
                  <a:schemeClr val="dk1"/>
                </a:solidFill>
                <a:latin typeface="Proxima Nova"/>
                <a:ea typeface="Proxima Nova"/>
                <a:cs typeface="Proxima Nova"/>
                <a:sym typeface="Proxima Nova"/>
              </a:rPr>
              <a:t>ая</a:t>
            </a:r>
            <a:r>
              <a:rPr lang="en-GB" sz="1800" dirty="0">
                <a:solidFill>
                  <a:schemeClr val="dk1"/>
                </a:solidFill>
                <a:latin typeface="Proxima Nova"/>
                <a:ea typeface="Proxima Nova"/>
                <a:cs typeface="Proxima Nova"/>
                <a:sym typeface="Proxima Nova"/>
              </a:rPr>
              <a:t> </a:t>
            </a:r>
            <a:r>
              <a:rPr lang="en-GB" sz="1800" dirty="0" err="1">
                <a:solidFill>
                  <a:schemeClr val="dk1"/>
                </a:solidFill>
                <a:latin typeface="Proxima Nova"/>
                <a:ea typeface="Proxima Nova"/>
                <a:cs typeface="Proxima Nova"/>
                <a:sym typeface="Proxima Nova"/>
              </a:rPr>
              <a:t>рыба</a:t>
            </a:r>
            <a:endParaRPr sz="1100" dirty="0"/>
          </a:p>
        </p:txBody>
      </p:sp>
      <p:graphicFrame>
        <p:nvGraphicFramePr>
          <p:cNvPr id="283" name="Google Shape;283;p41"/>
          <p:cNvGraphicFramePr/>
          <p:nvPr/>
        </p:nvGraphicFramePr>
        <p:xfrm>
          <a:off x="3789947" y="1893329"/>
          <a:ext cx="1570075" cy="3101560"/>
        </p:xfrm>
        <a:graphic>
          <a:graphicData uri="http://schemas.openxmlformats.org/drawingml/2006/table">
            <a:tbl>
              <a:tblPr firstRow="1" bandRow="1">
                <a:noFill/>
                <a:tableStyleId>{8A530071-10D8-4440-8959-BF05B06CDE19}</a:tableStyleId>
              </a:tblPr>
              <a:tblGrid>
                <a:gridCol w="442150">
                  <a:extLst>
                    <a:ext uri="{9D8B030D-6E8A-4147-A177-3AD203B41FA5}">
                      <a16:colId xmlns:a16="http://schemas.microsoft.com/office/drawing/2014/main" val="20000"/>
                    </a:ext>
                  </a:extLst>
                </a:gridCol>
                <a:gridCol w="523350">
                  <a:extLst>
                    <a:ext uri="{9D8B030D-6E8A-4147-A177-3AD203B41FA5}">
                      <a16:colId xmlns:a16="http://schemas.microsoft.com/office/drawing/2014/main" val="20001"/>
                    </a:ext>
                  </a:extLst>
                </a:gridCol>
                <a:gridCol w="604575">
                  <a:extLst>
                    <a:ext uri="{9D8B030D-6E8A-4147-A177-3AD203B41FA5}">
                      <a16:colId xmlns:a16="http://schemas.microsoft.com/office/drawing/2014/main" val="20002"/>
                    </a:ext>
                  </a:extLst>
                </a:gridCol>
              </a:tblGrid>
              <a:tr h="280850">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ctr" rtl="0">
                        <a:spcBef>
                          <a:spcPts val="0"/>
                        </a:spcBef>
                        <a:spcAft>
                          <a:spcPts val="0"/>
                        </a:spcAft>
                        <a:buNone/>
                      </a:pPr>
                      <a:r>
                        <a:rPr lang="en-GB" sz="1400"/>
                        <a:t>нн</a:t>
                      </a:r>
                      <a:endParaRPr sz="1400"/>
                    </a:p>
                  </a:txBody>
                  <a:tcPr marL="68600" marR="68600" marT="34300" marB="34300"/>
                </a:tc>
                <a:tc>
                  <a:txBody>
                    <a:bodyPr/>
                    <a:lstStyle/>
                    <a:p>
                      <a:pPr marL="0" marR="0" lvl="0" indent="0" algn="ctr" rtl="0">
                        <a:spcBef>
                          <a:spcPts val="0"/>
                        </a:spcBef>
                        <a:spcAft>
                          <a:spcPts val="0"/>
                        </a:spcAft>
                        <a:buNone/>
                      </a:pPr>
                      <a:r>
                        <a:rPr lang="en-GB" sz="1400"/>
                        <a:t>н</a:t>
                      </a:r>
                      <a:endParaRPr sz="1100"/>
                    </a:p>
                  </a:txBody>
                  <a:tcPr marL="68600" marR="68600" marT="34300" marB="34300"/>
                </a:tc>
                <a:extLst>
                  <a:ext uri="{0D108BD9-81ED-4DB2-BD59-A6C34878D82A}">
                    <a16:rowId xmlns:a16="http://schemas.microsoft.com/office/drawing/2014/main" val="10000"/>
                  </a:ext>
                </a:extLst>
              </a:tr>
              <a:tr h="280850">
                <a:tc>
                  <a:txBody>
                    <a:bodyPr/>
                    <a:lstStyle/>
                    <a:p>
                      <a:pPr marL="0" marR="0" lvl="0" indent="0" algn="l" rtl="0">
                        <a:spcBef>
                          <a:spcPts val="0"/>
                        </a:spcBef>
                        <a:spcAft>
                          <a:spcPts val="0"/>
                        </a:spcAft>
                        <a:buNone/>
                      </a:pPr>
                      <a:r>
                        <a:rPr lang="en-GB" sz="1400"/>
                        <a:t>1</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Э</a:t>
                      </a:r>
                      <a:endParaRPr sz="1100" b="1"/>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А</a:t>
                      </a:r>
                      <a:endParaRPr sz="1100"/>
                    </a:p>
                  </a:txBody>
                  <a:tcPr marL="68600" marR="68600" marT="34300" marB="34300"/>
                </a:tc>
                <a:extLst>
                  <a:ext uri="{0D108BD9-81ED-4DB2-BD59-A6C34878D82A}">
                    <a16:rowId xmlns:a16="http://schemas.microsoft.com/office/drawing/2014/main" val="10001"/>
                  </a:ext>
                </a:extLst>
              </a:tr>
              <a:tr h="280850">
                <a:tc>
                  <a:txBody>
                    <a:bodyPr/>
                    <a:lstStyle/>
                    <a:p>
                      <a:pPr marL="0" marR="0" lvl="0" indent="0" algn="l" rtl="0">
                        <a:spcBef>
                          <a:spcPts val="0"/>
                        </a:spcBef>
                        <a:spcAft>
                          <a:spcPts val="0"/>
                        </a:spcAft>
                        <a:buNone/>
                      </a:pPr>
                      <a:r>
                        <a:rPr lang="en-GB" sz="1400"/>
                        <a:t>2</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Т</a:t>
                      </a:r>
                      <a:endParaRPr sz="1100" b="1"/>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Н</a:t>
                      </a:r>
                      <a:endParaRPr sz="1100"/>
                    </a:p>
                  </a:txBody>
                  <a:tcPr marL="68600" marR="68600" marT="34300" marB="34300"/>
                </a:tc>
                <a:extLst>
                  <a:ext uri="{0D108BD9-81ED-4DB2-BD59-A6C34878D82A}">
                    <a16:rowId xmlns:a16="http://schemas.microsoft.com/office/drawing/2014/main" val="10002"/>
                  </a:ext>
                </a:extLst>
              </a:tr>
              <a:tr h="280850">
                <a:tc>
                  <a:txBody>
                    <a:bodyPr/>
                    <a:lstStyle/>
                    <a:p>
                      <a:pPr marL="0" marR="0" lvl="0" indent="0" algn="l" rtl="0">
                        <a:spcBef>
                          <a:spcPts val="0"/>
                        </a:spcBef>
                        <a:spcAft>
                          <a:spcPts val="0"/>
                        </a:spcAft>
                        <a:buNone/>
                      </a:pPr>
                      <a:r>
                        <a:rPr lang="en-GB" sz="1400"/>
                        <a:t>3</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И</a:t>
                      </a:r>
                      <a:endParaRPr sz="1100" b="1"/>
                    </a:p>
                  </a:txBody>
                  <a:tcPr marL="68600" marR="68600" marT="34300" marB="34300"/>
                </a:tc>
                <a:extLst>
                  <a:ext uri="{0D108BD9-81ED-4DB2-BD59-A6C34878D82A}">
                    <a16:rowId xmlns:a16="http://schemas.microsoft.com/office/drawing/2014/main" val="10003"/>
                  </a:ext>
                </a:extLst>
              </a:tr>
              <a:tr h="280850">
                <a:tc>
                  <a:txBody>
                    <a:bodyPr/>
                    <a:lstStyle/>
                    <a:p>
                      <a:pPr marL="0" marR="0" lvl="0" indent="0" algn="l" rtl="0">
                        <a:spcBef>
                          <a:spcPts val="0"/>
                        </a:spcBef>
                        <a:spcAft>
                          <a:spcPts val="0"/>
                        </a:spcAft>
                        <a:buNone/>
                      </a:pPr>
                      <a:r>
                        <a:rPr lang="en-GB" sz="1400"/>
                        <a:t>4</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М</a:t>
                      </a:r>
                      <a:endParaRPr sz="1100" b="1"/>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А</a:t>
                      </a:r>
                      <a:endParaRPr sz="1100"/>
                    </a:p>
                  </a:txBody>
                  <a:tcPr marL="68600" marR="68600" marT="34300" marB="34300"/>
                </a:tc>
                <a:extLst>
                  <a:ext uri="{0D108BD9-81ED-4DB2-BD59-A6C34878D82A}">
                    <a16:rowId xmlns:a16="http://schemas.microsoft.com/office/drawing/2014/main" val="10004"/>
                  </a:ext>
                </a:extLst>
              </a:tr>
              <a:tr h="280850">
                <a:tc>
                  <a:txBody>
                    <a:bodyPr/>
                    <a:lstStyle/>
                    <a:p>
                      <a:pPr marL="0" marR="0" lvl="0" indent="0" algn="l" rtl="0">
                        <a:spcBef>
                          <a:spcPts val="0"/>
                        </a:spcBef>
                        <a:spcAft>
                          <a:spcPts val="0"/>
                        </a:spcAft>
                        <a:buNone/>
                      </a:pPr>
                      <a:r>
                        <a:rPr lang="en-GB" sz="1400"/>
                        <a:t>5</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Г</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О</a:t>
                      </a:r>
                      <a:endParaRPr sz="1100" b="1"/>
                    </a:p>
                  </a:txBody>
                  <a:tcPr marL="68600" marR="68600" marT="34300" marB="34300"/>
                </a:tc>
                <a:extLst>
                  <a:ext uri="{0D108BD9-81ED-4DB2-BD59-A6C34878D82A}">
                    <a16:rowId xmlns:a16="http://schemas.microsoft.com/office/drawing/2014/main" val="10005"/>
                  </a:ext>
                </a:extLst>
              </a:tr>
              <a:tr h="280850">
                <a:tc>
                  <a:txBody>
                    <a:bodyPr/>
                    <a:lstStyle/>
                    <a:p>
                      <a:pPr marL="0" marR="0" lvl="0" indent="0" algn="l" rtl="0">
                        <a:spcBef>
                          <a:spcPts val="0"/>
                        </a:spcBef>
                        <a:spcAft>
                          <a:spcPts val="0"/>
                        </a:spcAft>
                        <a:buNone/>
                      </a:pPr>
                      <a:r>
                        <a:rPr lang="en-GB" sz="1400"/>
                        <a:t>6</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Л</a:t>
                      </a:r>
                      <a:endParaRPr sz="1100" b="1"/>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С</a:t>
                      </a:r>
                      <a:endParaRPr sz="1100"/>
                    </a:p>
                  </a:txBody>
                  <a:tcPr marL="68600" marR="68600" marT="34300" marB="34300"/>
                </a:tc>
                <a:extLst>
                  <a:ext uri="{0D108BD9-81ED-4DB2-BD59-A6C34878D82A}">
                    <a16:rowId xmlns:a16="http://schemas.microsoft.com/office/drawing/2014/main" val="10006"/>
                  </a:ext>
                </a:extLst>
              </a:tr>
              <a:tr h="280850">
                <a:tc>
                  <a:txBody>
                    <a:bodyPr/>
                    <a:lstStyle/>
                    <a:p>
                      <a:pPr marL="0" marR="0" lvl="0" indent="0" algn="l" rtl="0">
                        <a:spcBef>
                          <a:spcPts val="0"/>
                        </a:spcBef>
                        <a:spcAft>
                          <a:spcPts val="0"/>
                        </a:spcAft>
                        <a:buNone/>
                      </a:pPr>
                      <a:r>
                        <a:rPr lang="en-GB" sz="1400"/>
                        <a:t>7</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К</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О</a:t>
                      </a:r>
                      <a:endParaRPr sz="1100" b="1"/>
                    </a:p>
                  </a:txBody>
                  <a:tcPr marL="68600" marR="68600" marT="34300" marB="34300"/>
                </a:tc>
                <a:extLst>
                  <a:ext uri="{0D108BD9-81ED-4DB2-BD59-A6C34878D82A}">
                    <a16:rowId xmlns:a16="http://schemas.microsoft.com/office/drawing/2014/main" val="10007"/>
                  </a:ext>
                </a:extLst>
              </a:tr>
              <a:tr h="280850">
                <a:tc>
                  <a:txBody>
                    <a:bodyPr/>
                    <a:lstStyle/>
                    <a:p>
                      <a:pPr marL="0" marR="0" lvl="0" indent="0" algn="l" rtl="0">
                        <a:spcBef>
                          <a:spcPts val="0"/>
                        </a:spcBef>
                        <a:spcAft>
                          <a:spcPts val="0"/>
                        </a:spcAft>
                        <a:buNone/>
                      </a:pPr>
                      <a:r>
                        <a:rPr lang="en-GB" sz="1400"/>
                        <a:t>8</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Г</a:t>
                      </a:r>
                      <a:endParaRPr sz="1100" b="1"/>
                    </a:p>
                  </a:txBody>
                  <a:tcPr marL="68600" marR="68600" marT="34300" marB="34300"/>
                </a:tc>
                <a:extLst>
                  <a:ext uri="{0D108BD9-81ED-4DB2-BD59-A6C34878D82A}">
                    <a16:rowId xmlns:a16="http://schemas.microsoft.com/office/drawing/2014/main" val="10008"/>
                  </a:ext>
                </a:extLst>
              </a:tr>
              <a:tr h="280850">
                <a:tc>
                  <a:txBody>
                    <a:bodyPr/>
                    <a:lstStyle/>
                    <a:p>
                      <a:pPr marL="0" marR="0" lvl="0" indent="0" algn="l" rtl="0">
                        <a:spcBef>
                          <a:spcPts val="0"/>
                        </a:spcBef>
                        <a:spcAft>
                          <a:spcPts val="0"/>
                        </a:spcAft>
                        <a:buNone/>
                      </a:pPr>
                      <a:r>
                        <a:rPr lang="en-GB" sz="1400"/>
                        <a:t>9</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И</a:t>
                      </a:r>
                      <a:endParaRPr sz="1100" b="1"/>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Р</a:t>
                      </a:r>
                      <a:endParaRPr sz="1100"/>
                    </a:p>
                  </a:txBody>
                  <a:tcPr marL="68600" marR="68600" marT="34300" marB="34300"/>
                </a:tc>
                <a:extLst>
                  <a:ext uri="{0D108BD9-81ED-4DB2-BD59-A6C34878D82A}">
                    <a16:rowId xmlns:a16="http://schemas.microsoft.com/office/drawing/2014/main" val="10009"/>
                  </a:ext>
                </a:extLst>
              </a:tr>
              <a:tr h="280850">
                <a:tc>
                  <a:txBody>
                    <a:bodyPr/>
                    <a:lstStyle/>
                    <a:p>
                      <a:pPr marL="0" marR="0" lvl="0" indent="0" algn="l" rtl="0">
                        <a:spcBef>
                          <a:spcPts val="0"/>
                        </a:spcBef>
                        <a:spcAft>
                          <a:spcPts val="0"/>
                        </a:spcAft>
                        <a:buNone/>
                      </a:pPr>
                      <a:r>
                        <a:rPr lang="en-GB" sz="1400"/>
                        <a:t>10</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Й</a:t>
                      </a:r>
                      <a:endParaRPr sz="1100"/>
                    </a:p>
                  </a:txBody>
                  <a:tcPr marL="68600" marR="68600" marT="34300" marB="34300"/>
                </a:tc>
                <a:tc>
                  <a:txBody>
                    <a:bodyPr/>
                    <a:lstStyle/>
                    <a:p>
                      <a:pPr marL="0" marR="0" lvl="0" indent="0" algn="ctr" rtl="0">
                        <a:spcBef>
                          <a:spcPts val="0"/>
                        </a:spcBef>
                        <a:spcAft>
                          <a:spcPts val="0"/>
                        </a:spcAft>
                        <a:buNone/>
                      </a:pPr>
                      <a:r>
                        <a:rPr lang="en-GB" sz="1400" b="1">
                          <a:latin typeface="Arial"/>
                          <a:ea typeface="Arial"/>
                          <a:cs typeface="Arial"/>
                          <a:sym typeface="Arial"/>
                        </a:rPr>
                        <a:t>Я</a:t>
                      </a:r>
                      <a:endParaRPr sz="1100" b="1"/>
                    </a:p>
                  </a:txBody>
                  <a:tcPr marL="68600" marR="68600" marT="34300" marB="34300"/>
                </a:tc>
                <a:extLst>
                  <a:ext uri="{0D108BD9-81ED-4DB2-BD59-A6C34878D82A}">
                    <a16:rowId xmlns:a16="http://schemas.microsoft.com/office/drawing/2014/main" val="10010"/>
                  </a:ext>
                </a:extLst>
              </a:tr>
            </a:tbl>
          </a:graphicData>
        </a:graphic>
      </p:graphicFrame>
      <p:sp>
        <p:nvSpPr>
          <p:cNvPr id="284" name="Google Shape;284;p41"/>
          <p:cNvSpPr/>
          <p:nvPr/>
        </p:nvSpPr>
        <p:spPr>
          <a:xfrm>
            <a:off x="5450306"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dirty="0">
                <a:latin typeface="Gotham Pro Black" panose="02000903040000020004" pitchFamily="2" charset="0"/>
                <a:ea typeface="Calibri"/>
                <a:cs typeface="Gotham Pro Black" panose="02000903040000020004" pitchFamily="2" charset="0"/>
                <a:sym typeface="Calibri"/>
              </a:rPr>
              <a:t>Э</a:t>
            </a:r>
            <a:endParaRPr sz="1400" dirty="0">
              <a:latin typeface="Gotham Pro Black" panose="02000903040000020004" pitchFamily="2" charset="0"/>
              <a:ea typeface="Calibri"/>
              <a:cs typeface="Gotham Pro Black" panose="02000903040000020004" pitchFamily="2" charset="0"/>
              <a:sym typeface="Calibri"/>
            </a:endParaRPr>
          </a:p>
        </p:txBody>
      </p:sp>
      <p:sp>
        <p:nvSpPr>
          <p:cNvPr id="285" name="Google Shape;285;p41"/>
          <p:cNvSpPr/>
          <p:nvPr/>
        </p:nvSpPr>
        <p:spPr>
          <a:xfrm>
            <a:off x="5807994"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т</a:t>
            </a:r>
            <a:endParaRPr sz="1400">
              <a:latin typeface="Gotham Pro Black" panose="02000903040000020004" pitchFamily="2" charset="0"/>
              <a:ea typeface="Calibri"/>
              <a:cs typeface="Gotham Pro Black" panose="02000903040000020004" pitchFamily="2" charset="0"/>
              <a:sym typeface="Calibri"/>
            </a:endParaRPr>
          </a:p>
        </p:txBody>
      </p:sp>
      <p:sp>
        <p:nvSpPr>
          <p:cNvPr id="286" name="Google Shape;286;p41"/>
          <p:cNvSpPr/>
          <p:nvPr/>
        </p:nvSpPr>
        <p:spPr>
          <a:xfrm>
            <a:off x="6165683"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и</a:t>
            </a:r>
            <a:endParaRPr sz="1400">
              <a:latin typeface="Gotham Pro Black" panose="02000903040000020004" pitchFamily="2" charset="0"/>
              <a:ea typeface="Calibri"/>
              <a:cs typeface="Gotham Pro Black" panose="02000903040000020004" pitchFamily="2" charset="0"/>
              <a:sym typeface="Calibri"/>
            </a:endParaRPr>
          </a:p>
        </p:txBody>
      </p:sp>
      <p:sp>
        <p:nvSpPr>
          <p:cNvPr id="287" name="Google Shape;287;p41"/>
          <p:cNvSpPr/>
          <p:nvPr/>
        </p:nvSpPr>
        <p:spPr>
          <a:xfrm>
            <a:off x="6523371"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м</a:t>
            </a:r>
            <a:endParaRPr sz="1400">
              <a:latin typeface="Gotham Pro Black" panose="02000903040000020004" pitchFamily="2" charset="0"/>
              <a:ea typeface="Calibri"/>
              <a:cs typeface="Gotham Pro Black" panose="02000903040000020004" pitchFamily="2" charset="0"/>
              <a:sym typeface="Calibri"/>
            </a:endParaRPr>
          </a:p>
        </p:txBody>
      </p:sp>
      <p:sp>
        <p:nvSpPr>
          <p:cNvPr id="288" name="Google Shape;288;p41"/>
          <p:cNvSpPr/>
          <p:nvPr/>
        </p:nvSpPr>
        <p:spPr>
          <a:xfrm>
            <a:off x="6881060"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о</a:t>
            </a:r>
            <a:endParaRPr sz="1400">
              <a:latin typeface="Gotham Pro Black" panose="02000903040000020004" pitchFamily="2" charset="0"/>
              <a:ea typeface="Calibri"/>
              <a:cs typeface="Gotham Pro Black" panose="02000903040000020004" pitchFamily="2" charset="0"/>
              <a:sym typeface="Calibri"/>
            </a:endParaRPr>
          </a:p>
        </p:txBody>
      </p:sp>
      <p:sp>
        <p:nvSpPr>
          <p:cNvPr id="289" name="Google Shape;289;p41"/>
          <p:cNvSpPr/>
          <p:nvPr/>
        </p:nvSpPr>
        <p:spPr>
          <a:xfrm>
            <a:off x="7240501"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л</a:t>
            </a:r>
            <a:endParaRPr sz="1400">
              <a:latin typeface="Gotham Pro Black" panose="02000903040000020004" pitchFamily="2" charset="0"/>
              <a:ea typeface="Calibri"/>
              <a:cs typeface="Gotham Pro Black" panose="02000903040000020004" pitchFamily="2" charset="0"/>
              <a:sym typeface="Calibri"/>
            </a:endParaRPr>
          </a:p>
        </p:txBody>
      </p:sp>
      <p:sp>
        <p:nvSpPr>
          <p:cNvPr id="290" name="Google Shape;290;p41"/>
          <p:cNvSpPr/>
          <p:nvPr/>
        </p:nvSpPr>
        <p:spPr>
          <a:xfrm>
            <a:off x="7599942"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о</a:t>
            </a:r>
            <a:endParaRPr sz="1400">
              <a:latin typeface="Gotham Pro Black" panose="02000903040000020004" pitchFamily="2" charset="0"/>
              <a:ea typeface="Calibri"/>
              <a:cs typeface="Gotham Pro Black" panose="02000903040000020004" pitchFamily="2" charset="0"/>
              <a:sym typeface="Calibri"/>
            </a:endParaRPr>
          </a:p>
        </p:txBody>
      </p:sp>
      <p:sp>
        <p:nvSpPr>
          <p:cNvPr id="291" name="Google Shape;291;p41"/>
          <p:cNvSpPr/>
          <p:nvPr/>
        </p:nvSpPr>
        <p:spPr>
          <a:xfrm>
            <a:off x="7962137"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г</a:t>
            </a:r>
            <a:endParaRPr sz="1400">
              <a:latin typeface="Gotham Pro Black" panose="02000903040000020004" pitchFamily="2" charset="0"/>
              <a:ea typeface="Calibri"/>
              <a:cs typeface="Gotham Pro Black" panose="02000903040000020004" pitchFamily="2" charset="0"/>
              <a:sym typeface="Calibri"/>
            </a:endParaRPr>
          </a:p>
        </p:txBody>
      </p:sp>
      <p:sp>
        <p:nvSpPr>
          <p:cNvPr id="292" name="Google Shape;292;p41"/>
          <p:cNvSpPr/>
          <p:nvPr/>
        </p:nvSpPr>
        <p:spPr>
          <a:xfrm>
            <a:off x="8324331"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и</a:t>
            </a:r>
            <a:endParaRPr sz="1400">
              <a:latin typeface="Gotham Pro Black" panose="02000903040000020004" pitchFamily="2" charset="0"/>
              <a:ea typeface="Calibri"/>
              <a:cs typeface="Gotham Pro Black" panose="02000903040000020004" pitchFamily="2" charset="0"/>
              <a:sym typeface="Calibri"/>
            </a:endParaRPr>
          </a:p>
        </p:txBody>
      </p:sp>
      <p:sp>
        <p:nvSpPr>
          <p:cNvPr id="293" name="Google Shape;293;p41"/>
          <p:cNvSpPr/>
          <p:nvPr/>
        </p:nvSpPr>
        <p:spPr>
          <a:xfrm>
            <a:off x="8686526" y="2021306"/>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a:latin typeface="Gotham Pro Black" panose="02000903040000020004" pitchFamily="2" charset="0"/>
                <a:ea typeface="Calibri"/>
                <a:cs typeface="Gotham Pro Black" panose="02000903040000020004" pitchFamily="2" charset="0"/>
                <a:sym typeface="Calibri"/>
              </a:rPr>
              <a:t>я</a:t>
            </a:r>
            <a:endParaRPr sz="1400">
              <a:latin typeface="Gotham Pro Black" panose="02000903040000020004" pitchFamily="2" charset="0"/>
              <a:ea typeface="Calibri"/>
              <a:cs typeface="Gotham Pro Black" panose="02000903040000020004" pitchFamily="2"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0"/>
          <p:cNvSpPr txBox="1"/>
          <p:nvPr/>
        </p:nvSpPr>
        <p:spPr>
          <a:xfrm>
            <a:off x="453934" y="857033"/>
            <a:ext cx="8236200" cy="807900"/>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Вставьте пропущенные буквы, чтобы расшифровать слово. Дайте определение получившемуся понятию. </a:t>
            </a:r>
            <a:endParaRPr sz="1100"/>
          </a:p>
        </p:txBody>
      </p:sp>
      <p:sp>
        <p:nvSpPr>
          <p:cNvPr id="264" name="Google Shape;264;p40"/>
          <p:cNvSpPr/>
          <p:nvPr/>
        </p:nvSpPr>
        <p:spPr>
          <a:xfrm>
            <a:off x="2584281"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Э</a:t>
            </a:r>
            <a:endParaRPr sz="2000">
              <a:latin typeface="Gotham Pro Black" panose="02000903040000020004" pitchFamily="2" charset="0"/>
              <a:ea typeface="Calibri"/>
              <a:cs typeface="Gotham Pro Black" panose="02000903040000020004" pitchFamily="2" charset="0"/>
              <a:sym typeface="Calibri"/>
            </a:endParaRPr>
          </a:p>
        </p:txBody>
      </p:sp>
      <p:sp>
        <p:nvSpPr>
          <p:cNvPr id="265" name="Google Shape;265;p40"/>
          <p:cNvSpPr/>
          <p:nvPr/>
        </p:nvSpPr>
        <p:spPr>
          <a:xfrm>
            <a:off x="2941969"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т</a:t>
            </a:r>
            <a:endParaRPr sz="2000">
              <a:latin typeface="Gotham Pro Black" panose="02000903040000020004" pitchFamily="2" charset="0"/>
              <a:ea typeface="Calibri"/>
              <a:cs typeface="Gotham Pro Black" panose="02000903040000020004" pitchFamily="2" charset="0"/>
              <a:sym typeface="Calibri"/>
            </a:endParaRPr>
          </a:p>
        </p:txBody>
      </p:sp>
      <p:sp>
        <p:nvSpPr>
          <p:cNvPr id="266" name="Google Shape;266;p40"/>
          <p:cNvSpPr/>
          <p:nvPr/>
        </p:nvSpPr>
        <p:spPr>
          <a:xfrm>
            <a:off x="3299658"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и</a:t>
            </a:r>
            <a:endParaRPr sz="2000">
              <a:latin typeface="Gotham Pro Black" panose="02000903040000020004" pitchFamily="2" charset="0"/>
              <a:ea typeface="Calibri"/>
              <a:cs typeface="Gotham Pro Black" panose="02000903040000020004" pitchFamily="2" charset="0"/>
              <a:sym typeface="Calibri"/>
            </a:endParaRPr>
          </a:p>
        </p:txBody>
      </p:sp>
      <p:sp>
        <p:nvSpPr>
          <p:cNvPr id="267" name="Google Shape;267;p40"/>
          <p:cNvSpPr/>
          <p:nvPr/>
        </p:nvSpPr>
        <p:spPr>
          <a:xfrm>
            <a:off x="3657346"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м</a:t>
            </a:r>
            <a:endParaRPr sz="2000">
              <a:latin typeface="Gotham Pro Black" panose="02000903040000020004" pitchFamily="2" charset="0"/>
              <a:ea typeface="Calibri"/>
              <a:cs typeface="Gotham Pro Black" panose="02000903040000020004" pitchFamily="2" charset="0"/>
              <a:sym typeface="Calibri"/>
            </a:endParaRPr>
          </a:p>
        </p:txBody>
      </p:sp>
      <p:sp>
        <p:nvSpPr>
          <p:cNvPr id="268" name="Google Shape;268;p40"/>
          <p:cNvSpPr/>
          <p:nvPr/>
        </p:nvSpPr>
        <p:spPr>
          <a:xfrm>
            <a:off x="4015035"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о</a:t>
            </a:r>
            <a:endParaRPr sz="2000">
              <a:latin typeface="Gotham Pro Black" panose="02000903040000020004" pitchFamily="2" charset="0"/>
              <a:ea typeface="Calibri"/>
              <a:cs typeface="Gotham Pro Black" panose="02000903040000020004" pitchFamily="2" charset="0"/>
              <a:sym typeface="Calibri"/>
            </a:endParaRPr>
          </a:p>
        </p:txBody>
      </p:sp>
      <p:sp>
        <p:nvSpPr>
          <p:cNvPr id="269" name="Google Shape;269;p40"/>
          <p:cNvSpPr/>
          <p:nvPr/>
        </p:nvSpPr>
        <p:spPr>
          <a:xfrm>
            <a:off x="4374476"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л</a:t>
            </a:r>
            <a:endParaRPr sz="2000">
              <a:latin typeface="Gotham Pro Black" panose="02000903040000020004" pitchFamily="2" charset="0"/>
              <a:ea typeface="Calibri"/>
              <a:cs typeface="Gotham Pro Black" panose="02000903040000020004" pitchFamily="2" charset="0"/>
              <a:sym typeface="Calibri"/>
            </a:endParaRPr>
          </a:p>
        </p:txBody>
      </p:sp>
      <p:sp>
        <p:nvSpPr>
          <p:cNvPr id="270" name="Google Shape;270;p40"/>
          <p:cNvSpPr/>
          <p:nvPr/>
        </p:nvSpPr>
        <p:spPr>
          <a:xfrm>
            <a:off x="4733917"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о</a:t>
            </a:r>
            <a:endParaRPr sz="2000">
              <a:latin typeface="Gotham Pro Black" panose="02000903040000020004" pitchFamily="2" charset="0"/>
              <a:ea typeface="Calibri"/>
              <a:cs typeface="Gotham Pro Black" panose="02000903040000020004" pitchFamily="2" charset="0"/>
              <a:sym typeface="Calibri"/>
            </a:endParaRPr>
          </a:p>
        </p:txBody>
      </p:sp>
      <p:sp>
        <p:nvSpPr>
          <p:cNvPr id="271" name="Google Shape;271;p40"/>
          <p:cNvSpPr/>
          <p:nvPr/>
        </p:nvSpPr>
        <p:spPr>
          <a:xfrm>
            <a:off x="5096112"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г</a:t>
            </a:r>
            <a:endParaRPr sz="2000">
              <a:latin typeface="Gotham Pro Black" panose="02000903040000020004" pitchFamily="2" charset="0"/>
              <a:ea typeface="Calibri"/>
              <a:cs typeface="Gotham Pro Black" panose="02000903040000020004" pitchFamily="2" charset="0"/>
              <a:sym typeface="Calibri"/>
            </a:endParaRPr>
          </a:p>
        </p:txBody>
      </p:sp>
      <p:sp>
        <p:nvSpPr>
          <p:cNvPr id="272" name="Google Shape;272;p40"/>
          <p:cNvSpPr/>
          <p:nvPr/>
        </p:nvSpPr>
        <p:spPr>
          <a:xfrm>
            <a:off x="5458306"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и</a:t>
            </a:r>
            <a:endParaRPr sz="2000">
              <a:latin typeface="Gotham Pro Black" panose="02000903040000020004" pitchFamily="2" charset="0"/>
              <a:ea typeface="Calibri"/>
              <a:cs typeface="Gotham Pro Black" panose="02000903040000020004" pitchFamily="2" charset="0"/>
              <a:sym typeface="Calibri"/>
            </a:endParaRPr>
          </a:p>
        </p:txBody>
      </p:sp>
      <p:sp>
        <p:nvSpPr>
          <p:cNvPr id="273" name="Google Shape;273;p40"/>
          <p:cNvSpPr/>
          <p:nvPr/>
        </p:nvSpPr>
        <p:spPr>
          <a:xfrm>
            <a:off x="5820501" y="2353981"/>
            <a:ext cx="318300" cy="460200"/>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800">
                <a:latin typeface="Gotham Pro Black" panose="02000903040000020004" pitchFamily="2" charset="0"/>
                <a:ea typeface="Calibri"/>
                <a:cs typeface="Gotham Pro Black" panose="02000903040000020004" pitchFamily="2" charset="0"/>
                <a:sym typeface="Calibri"/>
              </a:rPr>
              <a:t>я</a:t>
            </a:r>
            <a:endParaRPr sz="2000">
              <a:latin typeface="Gotham Pro Black" panose="02000903040000020004" pitchFamily="2" charset="0"/>
              <a:ea typeface="Calibri"/>
              <a:cs typeface="Gotham Pro Black" panose="02000903040000020004" pitchFamily="2" charset="0"/>
              <a:sym typeface="Calibri"/>
            </a:endParaRPr>
          </a:p>
        </p:txBody>
      </p:sp>
      <p:sp>
        <p:nvSpPr>
          <p:cNvPr id="274" name="Google Shape;274;p40"/>
          <p:cNvSpPr txBox="1"/>
          <p:nvPr/>
        </p:nvSpPr>
        <p:spPr>
          <a:xfrm>
            <a:off x="830580" y="3188746"/>
            <a:ext cx="7612379" cy="628965"/>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algn="ctr"/>
            <a:r>
              <a:rPr lang="ru-RU" sz="2400" dirty="0">
                <a:latin typeface="Times New Roman"/>
                <a:ea typeface="Times New Roman"/>
                <a:cs typeface="Times New Roman"/>
                <a:sym typeface="Times New Roman"/>
              </a:rPr>
              <a:t>Раздел науки о языке, изучающий происхождение слов</a:t>
            </a:r>
            <a:endParaRPr sz="2400" b="1" dirty="0">
              <a:latin typeface="Times New Roman"/>
              <a:ea typeface="Times New Roman"/>
              <a:cs typeface="Times New Roman"/>
              <a:sym typeface="Times New Roman"/>
            </a:endParaRPr>
          </a:p>
        </p:txBody>
      </p:sp>
      <p:sp>
        <p:nvSpPr>
          <p:cNvPr id="17" name="Google Shape;179;p31">
            <a:extLst>
              <a:ext uri="{FF2B5EF4-FFF2-40B4-BE49-F238E27FC236}">
                <a16:creationId xmlns:a16="http://schemas.microsoft.com/office/drawing/2014/main" id="{D253F39C-EA31-4B7E-893F-9ADADE0DEDD2}"/>
              </a:ext>
            </a:extLst>
          </p:cNvPr>
          <p:cNvSpPr txBox="1">
            <a:spLocks/>
          </p:cNvSpPr>
          <p:nvPr/>
        </p:nvSpPr>
        <p:spPr>
          <a:xfrm>
            <a:off x="1593700" y="167985"/>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Clr>
                <a:schemeClr val="lt1"/>
              </a:buClr>
            </a:pPr>
            <a:r>
              <a:rPr lang="ru-RU" sz="3600" dirty="0">
                <a:solidFill>
                  <a:schemeClr val="accent2">
                    <a:lumMod val="60000"/>
                    <a:lumOff val="40000"/>
                  </a:schemeClr>
                </a:solidFill>
                <a:latin typeface="Proxima Nova Cn Th" panose="02000506030000020004" pitchFamily="2" charset="0"/>
              </a:rPr>
              <a:t>Раунд первый «Как это пишется?»</a:t>
            </a:r>
          </a:p>
        </p:txBody>
      </p:sp>
      <p:sp>
        <p:nvSpPr>
          <p:cNvPr id="18" name="Прямоугольник 17">
            <a:extLst>
              <a:ext uri="{FF2B5EF4-FFF2-40B4-BE49-F238E27FC236}">
                <a16:creationId xmlns:a16="http://schemas.microsoft.com/office/drawing/2014/main" id="{591BE3BF-769C-4B10-9DBA-67F1F897EF45}"/>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409575" y="160735"/>
            <a:ext cx="5467350" cy="46791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Times New Roman"/>
              <a:buNone/>
            </a:pPr>
            <a:r>
              <a:rPr lang="en-GB" sz="1100"/>
              <a:t>Раунд 1-ый. Разминка</a:t>
            </a:r>
            <a:endParaRPr sz="1100"/>
          </a:p>
        </p:txBody>
      </p:sp>
      <p:sp>
        <p:nvSpPr>
          <p:cNvPr id="301" name="Google Shape;301;p42"/>
          <p:cNvSpPr txBox="1"/>
          <p:nvPr/>
        </p:nvSpPr>
        <p:spPr>
          <a:xfrm>
            <a:off x="453935" y="160717"/>
            <a:ext cx="8236200" cy="1177200"/>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Вам даны 4 группы слов. Догадайтесь, по какому принципу сформированы слова в группы и напишите, в какую группу вы определите слова: </a:t>
            </a:r>
            <a:endParaRPr sz="1100"/>
          </a:p>
        </p:txBody>
      </p:sp>
      <p:sp>
        <p:nvSpPr>
          <p:cNvPr id="302" name="Google Shape;302;p42"/>
          <p:cNvSpPr txBox="1"/>
          <p:nvPr/>
        </p:nvSpPr>
        <p:spPr>
          <a:xfrm>
            <a:off x="477925" y="1485500"/>
            <a:ext cx="8188200" cy="3501000"/>
          </a:xfrm>
          <a:prstGeom prst="rect">
            <a:avLst/>
          </a:prstGeom>
          <a:solidFill>
            <a:schemeClr val="bg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ru-RU" sz="2100" dirty="0">
                <a:solidFill>
                  <a:schemeClr val="dk1"/>
                </a:solidFill>
                <a:latin typeface="Proxima Nova Rg" panose="02000506030000020004" pitchFamily="2" charset="0"/>
                <a:ea typeface="Calibri"/>
                <a:cs typeface="Calibri"/>
                <a:sym typeface="Calibri"/>
              </a:rPr>
              <a:t>1. Пришкольный, пристегнуть, прервать, презабавный (=очень забавный), </a:t>
            </a:r>
            <a:r>
              <a:rPr lang="ru-RU" sz="2100" b="1" dirty="0">
                <a:solidFill>
                  <a:srgbClr val="EC6726"/>
                </a:solidFill>
                <a:latin typeface="Proxima Nova Rg" panose="02000506030000020004" pitchFamily="2" charset="0"/>
                <a:ea typeface="Calibri"/>
                <a:cs typeface="Calibri"/>
                <a:sym typeface="Calibri"/>
              </a:rPr>
              <a:t>преобразовать (пре-при)</a:t>
            </a:r>
            <a:endParaRPr lang="ru-RU" sz="1100" dirty="0">
              <a:latin typeface="Proxima Nova Rg" panose="02000506030000020004" pitchFamily="2" charset="0"/>
            </a:endParaRPr>
          </a:p>
          <a:p>
            <a:pPr marL="0" marR="0" lvl="0" indent="0" algn="l" rtl="0">
              <a:spcBef>
                <a:spcPts val="0"/>
              </a:spcBef>
              <a:spcAft>
                <a:spcPts val="0"/>
              </a:spcAft>
              <a:buNone/>
            </a:pPr>
            <a:r>
              <a:rPr lang="ru-RU" sz="2100" dirty="0">
                <a:solidFill>
                  <a:schemeClr val="dk1"/>
                </a:solidFill>
                <a:latin typeface="Proxima Nova Rg" panose="02000506030000020004" pitchFamily="2" charset="0"/>
                <a:ea typeface="Calibri"/>
                <a:cs typeface="Calibri"/>
                <a:sym typeface="Calibri"/>
              </a:rPr>
              <a:t>2. Некрашеная ткань, размешанные краски, жаренная с грибами картошка, </a:t>
            </a:r>
            <a:r>
              <a:rPr lang="ru-RU" sz="2100" b="1" dirty="0">
                <a:solidFill>
                  <a:srgbClr val="EC6726"/>
                </a:solidFill>
                <a:latin typeface="Proxima Nova Rg" panose="02000506030000020004" pitchFamily="2" charset="0"/>
                <a:ea typeface="Calibri"/>
                <a:cs typeface="Calibri"/>
                <a:sym typeface="Calibri"/>
              </a:rPr>
              <a:t>выкрашены (н-</a:t>
            </a:r>
            <a:r>
              <a:rPr lang="ru-RU" sz="2100" b="1" dirty="0" err="1">
                <a:solidFill>
                  <a:srgbClr val="EC6726"/>
                </a:solidFill>
                <a:latin typeface="Proxima Nova Rg" panose="02000506030000020004" pitchFamily="2" charset="0"/>
                <a:ea typeface="Calibri"/>
                <a:cs typeface="Calibri"/>
                <a:sym typeface="Calibri"/>
              </a:rPr>
              <a:t>нн</a:t>
            </a:r>
            <a:r>
              <a:rPr lang="ru-RU" sz="2100" b="1" dirty="0">
                <a:solidFill>
                  <a:srgbClr val="EC6726"/>
                </a:solidFill>
                <a:latin typeface="Proxima Nova Rg" panose="02000506030000020004" pitchFamily="2" charset="0"/>
                <a:ea typeface="Calibri"/>
                <a:cs typeface="Calibri"/>
                <a:sym typeface="Calibri"/>
              </a:rPr>
              <a:t>)</a:t>
            </a:r>
            <a:endParaRPr lang="ru-RU" sz="1100" dirty="0">
              <a:latin typeface="Proxima Nova Rg" panose="02000506030000020004" pitchFamily="2" charset="0"/>
            </a:endParaRPr>
          </a:p>
          <a:p>
            <a:pPr marL="0" marR="0" lvl="0" indent="0" algn="l" rtl="0">
              <a:spcBef>
                <a:spcPts val="0"/>
              </a:spcBef>
              <a:spcAft>
                <a:spcPts val="0"/>
              </a:spcAft>
              <a:buNone/>
            </a:pPr>
            <a:r>
              <a:rPr lang="ru-RU" sz="2100" dirty="0">
                <a:solidFill>
                  <a:schemeClr val="dk1"/>
                </a:solidFill>
                <a:latin typeface="Proxima Nova Rg" panose="02000506030000020004" pitchFamily="2" charset="0"/>
                <a:ea typeface="Calibri"/>
                <a:cs typeface="Calibri"/>
                <a:sym typeface="Calibri"/>
              </a:rPr>
              <a:t>3. Смягчить, оправдание, наслаждение, гроза, вода, </a:t>
            </a:r>
            <a:r>
              <a:rPr lang="ru-RU" sz="2100" b="1" dirty="0">
                <a:solidFill>
                  <a:srgbClr val="EC6726"/>
                </a:solidFill>
                <a:latin typeface="Proxima Nova Rg" panose="02000506030000020004" pitchFamily="2" charset="0"/>
                <a:ea typeface="Calibri"/>
                <a:cs typeface="Calibri"/>
                <a:sym typeface="Calibri"/>
              </a:rPr>
              <a:t>чистота (безударная гласная в корне слова)</a:t>
            </a:r>
            <a:endParaRPr lang="ru-RU" sz="1100" dirty="0">
              <a:latin typeface="Proxima Nova Rg" panose="02000506030000020004" pitchFamily="2" charset="0"/>
            </a:endParaRPr>
          </a:p>
          <a:p>
            <a:pPr marL="0" marR="0" lvl="0" indent="0" algn="l" rtl="0">
              <a:spcBef>
                <a:spcPts val="0"/>
              </a:spcBef>
              <a:spcAft>
                <a:spcPts val="0"/>
              </a:spcAft>
              <a:buNone/>
            </a:pPr>
            <a:r>
              <a:rPr lang="ru-RU" sz="2100" dirty="0">
                <a:solidFill>
                  <a:schemeClr val="dk1"/>
                </a:solidFill>
                <a:latin typeface="Proxima Nova Rg" panose="02000506030000020004" pitchFamily="2" charset="0"/>
                <a:ea typeface="Calibri"/>
                <a:cs typeface="Calibri"/>
                <a:sym typeface="Calibri"/>
              </a:rPr>
              <a:t>4. Возгорание, предложить, растение, прикосновение, </a:t>
            </a:r>
            <a:r>
              <a:rPr lang="ru-RU" sz="2100" b="1" dirty="0">
                <a:solidFill>
                  <a:srgbClr val="EC6726"/>
                </a:solidFill>
                <a:latin typeface="Proxima Nova Rg" panose="02000506030000020004" pitchFamily="2" charset="0"/>
                <a:ea typeface="Calibri"/>
                <a:cs typeface="Calibri"/>
                <a:sym typeface="Calibri"/>
              </a:rPr>
              <a:t>стирать (чередующаяся гласная)</a:t>
            </a:r>
          </a:p>
          <a:p>
            <a:pPr marL="0" marR="0" lvl="0" indent="0" algn="l" rtl="0">
              <a:spcBef>
                <a:spcPts val="0"/>
              </a:spcBef>
              <a:spcAft>
                <a:spcPts val="0"/>
              </a:spcAft>
              <a:buNone/>
            </a:pPr>
            <a:r>
              <a:rPr lang="ru-RU" sz="2100" dirty="0">
                <a:latin typeface="Proxima Nova Rg" panose="02000506030000020004" pitchFamily="2" charset="0"/>
                <a:ea typeface="Calibri"/>
                <a:cs typeface="Calibri"/>
                <a:sym typeface="Calibri"/>
              </a:rPr>
              <a:t>5.</a:t>
            </a:r>
            <a:r>
              <a:rPr lang="ru-RU" sz="2100" b="1" dirty="0">
                <a:solidFill>
                  <a:srgbClr val="EC6726"/>
                </a:solidFill>
                <a:latin typeface="Proxima Nova Rg" panose="02000506030000020004" pitchFamily="2" charset="0"/>
                <a:ea typeface="Calibri"/>
                <a:cs typeface="Calibri"/>
                <a:sym typeface="Calibri"/>
              </a:rPr>
              <a:t> </a:t>
            </a:r>
            <a:r>
              <a:rPr lang="ru-RU" sz="2100" dirty="0">
                <a:solidFill>
                  <a:schemeClr val="dk1"/>
                </a:solidFill>
                <a:latin typeface="Proxima Nova Rg" panose="02000506030000020004" pitchFamily="2" charset="0"/>
                <a:ea typeface="Calibri"/>
                <a:cs typeface="Calibri"/>
                <a:sym typeface="Calibri"/>
              </a:rPr>
              <a:t>Бреющий, слышащий,  ненавидящий, смотрящий, </a:t>
            </a:r>
            <a:r>
              <a:rPr lang="ru-RU" sz="2100" b="1" dirty="0">
                <a:solidFill>
                  <a:srgbClr val="EC6726"/>
                </a:solidFill>
                <a:latin typeface="Proxima Nova Rg" panose="02000506030000020004" pitchFamily="2" charset="0"/>
                <a:ea typeface="Calibri"/>
                <a:cs typeface="Calibri"/>
                <a:sym typeface="Calibri"/>
              </a:rPr>
              <a:t>гонящий (</a:t>
            </a:r>
            <a:r>
              <a:rPr lang="ru-RU" sz="2100" b="1" dirty="0" err="1">
                <a:solidFill>
                  <a:srgbClr val="EC6726"/>
                </a:solidFill>
                <a:latin typeface="Proxima Nova Rg" panose="02000506030000020004" pitchFamily="2" charset="0"/>
                <a:ea typeface="Calibri"/>
                <a:cs typeface="Calibri"/>
                <a:sym typeface="Calibri"/>
              </a:rPr>
              <a:t>суф.причастий</a:t>
            </a:r>
            <a:r>
              <a:rPr lang="ru-RU" sz="2100" b="1" dirty="0">
                <a:solidFill>
                  <a:srgbClr val="EC6726"/>
                </a:solidFill>
                <a:latin typeface="Proxima Nova Rg" panose="02000506030000020004" pitchFamily="2" charset="0"/>
                <a:ea typeface="Calibri"/>
                <a:cs typeface="Calibri"/>
                <a:sym typeface="Calibri"/>
              </a:rPr>
              <a:t>, образованных от глаголов-исключений)</a:t>
            </a:r>
            <a:r>
              <a:rPr lang="ru-RU" sz="2100" dirty="0">
                <a:solidFill>
                  <a:schemeClr val="dk1"/>
                </a:solidFill>
                <a:latin typeface="Proxima Nova Rg" panose="02000506030000020004" pitchFamily="2" charset="0"/>
                <a:ea typeface="Calibri"/>
                <a:cs typeface="Calibri"/>
                <a:sym typeface="Calibri"/>
              </a:rPr>
              <a:t> </a:t>
            </a:r>
            <a:endParaRPr lang="ru-RU" sz="2100" b="1" dirty="0">
              <a:solidFill>
                <a:srgbClr val="EC6726"/>
              </a:solidFill>
              <a:latin typeface="Proxima Nova Rg" panose="02000506030000020004" pitchFamily="2" charset="0"/>
              <a:ea typeface="Calibri"/>
              <a:cs typeface="Calibri"/>
              <a:sym typeface="Calibri"/>
            </a:endParaRPr>
          </a:p>
          <a:p>
            <a:pPr marL="0" marR="0" lvl="0" indent="0" algn="l" rtl="0">
              <a:spcBef>
                <a:spcPts val="0"/>
              </a:spcBef>
              <a:spcAft>
                <a:spcPts val="0"/>
              </a:spcAft>
              <a:buNone/>
            </a:pPr>
            <a:endParaRPr sz="2100" b="1" dirty="0">
              <a:solidFill>
                <a:srgbClr val="EC6726"/>
              </a:solidFill>
              <a:latin typeface="Proxima Nova Rg" panose="02000506030000020004" pitchFamily="2" charset="0"/>
              <a:ea typeface="Calibri"/>
              <a:cs typeface="Calibri"/>
              <a:sym typeface="Calibri"/>
            </a:endParaRPr>
          </a:p>
        </p:txBody>
      </p:sp>
      <p:sp>
        <p:nvSpPr>
          <p:cNvPr id="5" name="Прямоугольник 4">
            <a:extLst>
              <a:ext uri="{FF2B5EF4-FFF2-40B4-BE49-F238E27FC236}">
                <a16:creationId xmlns:a16="http://schemas.microsoft.com/office/drawing/2014/main" id="{30017E2A-A7E0-4BB3-8F73-E4899BF82AE6}"/>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43"/>
          <p:cNvSpPr txBox="1"/>
          <p:nvPr/>
        </p:nvSpPr>
        <p:spPr>
          <a:xfrm>
            <a:off x="496388" y="868680"/>
            <a:ext cx="7310648" cy="438581"/>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Определите части речи выделенных слов:</a:t>
            </a:r>
            <a:endParaRPr sz="1100"/>
          </a:p>
        </p:txBody>
      </p:sp>
      <p:sp>
        <p:nvSpPr>
          <p:cNvPr id="310" name="Google Shape;310;p43"/>
          <p:cNvSpPr txBox="1"/>
          <p:nvPr/>
        </p:nvSpPr>
        <p:spPr>
          <a:xfrm>
            <a:off x="496388" y="1547291"/>
            <a:ext cx="7672252" cy="2608406"/>
          </a:xfrm>
          <a:prstGeom prst="rect">
            <a:avLst/>
          </a:prstGeom>
          <a:solidFill>
            <a:schemeClr val="bg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dirty="0">
                <a:solidFill>
                  <a:schemeClr val="dk1"/>
                </a:solidFill>
                <a:latin typeface="Proxima Nova Rg" panose="02000506030000020004" pitchFamily="2" charset="0"/>
                <a:ea typeface="Calibri"/>
                <a:cs typeface="Calibri"/>
                <a:sym typeface="Calibri"/>
              </a:rPr>
              <a:t>В </a:t>
            </a:r>
            <a:r>
              <a:rPr lang="en-GB" dirty="0" err="1">
                <a:solidFill>
                  <a:schemeClr val="dk1"/>
                </a:solidFill>
                <a:latin typeface="Proxima Nova Rg" panose="02000506030000020004" pitchFamily="2" charset="0"/>
                <a:ea typeface="Calibri"/>
                <a:cs typeface="Calibri"/>
                <a:sym typeface="Calibri"/>
              </a:rPr>
              <a:t>поисках</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соли</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весь</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дом</a:t>
            </a:r>
            <a:r>
              <a:rPr lang="en-GB"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перерыв</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деепричастие</a:t>
            </a:r>
            <a:r>
              <a:rPr lang="en-GB" b="1" dirty="0">
                <a:solidFill>
                  <a:srgbClr val="EC6726"/>
                </a:solidFill>
                <a:latin typeface="Proxima Nova Rg" panose="02000506030000020004" pitchFamily="2" charset="0"/>
                <a:ea typeface="Calibri"/>
                <a:cs typeface="Calibri"/>
                <a:sym typeface="Calibri"/>
              </a:rPr>
              <a:t>) </a:t>
            </a:r>
            <a:r>
              <a:rPr lang="en-GB" b="1" dirty="0">
                <a:solidFill>
                  <a:schemeClr val="dk1"/>
                </a:solidFill>
                <a:latin typeface="Proxima Nova Rg" panose="02000506030000020004" pitchFamily="2" charset="0"/>
                <a:ea typeface="Calibri"/>
                <a:cs typeface="Calibri"/>
                <a:sym typeface="Calibri"/>
              </a:rPr>
              <a:t>, </a:t>
            </a:r>
            <a:endParaRPr sz="1400" dirty="0">
              <a:latin typeface="Proxima Nova Rg" panose="02000506030000020004" pitchFamily="2" charset="0"/>
            </a:endParaRPr>
          </a:p>
          <a:p>
            <a:pPr marL="0" marR="0" lvl="0" indent="0" algn="l" rtl="0">
              <a:spcBef>
                <a:spcPts val="0"/>
              </a:spcBef>
              <a:spcAft>
                <a:spcPts val="0"/>
              </a:spcAft>
              <a:buNone/>
            </a:pPr>
            <a:r>
              <a:rPr lang="en-GB" dirty="0" err="1">
                <a:solidFill>
                  <a:schemeClr val="dk1"/>
                </a:solidFill>
                <a:latin typeface="Proxima Nova Rg" panose="02000506030000020004" pitchFamily="2" charset="0"/>
                <a:ea typeface="Calibri"/>
                <a:cs typeface="Calibri"/>
                <a:sym typeface="Calibri"/>
              </a:rPr>
              <a:t>Пришел</a:t>
            </a:r>
            <a:r>
              <a:rPr lang="en-GB" dirty="0">
                <a:solidFill>
                  <a:schemeClr val="dk1"/>
                </a:solidFill>
                <a:latin typeface="Proxima Nova Rg" panose="02000506030000020004" pitchFamily="2" charset="0"/>
                <a:ea typeface="Calibri"/>
                <a:cs typeface="Calibri"/>
                <a:sym typeface="Calibri"/>
              </a:rPr>
              <a:t> в </a:t>
            </a:r>
            <a:r>
              <a:rPr lang="en-GB" dirty="0" err="1">
                <a:solidFill>
                  <a:schemeClr val="dk1"/>
                </a:solidFill>
                <a:latin typeface="Proxima Nova Rg" panose="02000506030000020004" pitchFamily="2" charset="0"/>
                <a:ea typeface="Calibri"/>
                <a:cs typeface="Calibri"/>
                <a:sym typeface="Calibri"/>
              </a:rPr>
              <a:t>магазин</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он</a:t>
            </a:r>
            <a:r>
              <a:rPr lang="en-GB" dirty="0">
                <a:solidFill>
                  <a:schemeClr val="dk1"/>
                </a:solidFill>
                <a:latin typeface="Proxima Nova Rg" panose="02000506030000020004" pitchFamily="2" charset="0"/>
                <a:ea typeface="Calibri"/>
                <a:cs typeface="Calibri"/>
                <a:sym typeface="Calibri"/>
              </a:rPr>
              <a:t> </a:t>
            </a:r>
            <a:r>
              <a:rPr lang="en-GB" b="1" dirty="0">
                <a:solidFill>
                  <a:schemeClr val="dk1"/>
                </a:solidFill>
                <a:latin typeface="Proxima Nova Rg" panose="02000506030000020004" pitchFamily="2" charset="0"/>
                <a:ea typeface="Calibri"/>
                <a:cs typeface="Calibri"/>
                <a:sym typeface="Calibri"/>
              </a:rPr>
              <a:t>– </a:t>
            </a:r>
            <a:r>
              <a:rPr lang="en-GB" dirty="0">
                <a:solidFill>
                  <a:schemeClr val="dk1"/>
                </a:solidFill>
                <a:latin typeface="Proxima Nova Rg" panose="02000506030000020004" pitchFamily="2" charset="0"/>
                <a:ea typeface="Calibri"/>
                <a:cs typeface="Calibri"/>
                <a:sym typeface="Calibri"/>
              </a:rPr>
              <a:t>а </a:t>
            </a:r>
            <a:r>
              <a:rPr lang="en-GB" dirty="0" err="1">
                <a:solidFill>
                  <a:schemeClr val="dk1"/>
                </a:solidFill>
                <a:latin typeface="Proxima Nova Rg" panose="02000506030000020004" pitchFamily="2" charset="0"/>
                <a:ea typeface="Calibri"/>
                <a:cs typeface="Calibri"/>
                <a:sym typeface="Calibri"/>
              </a:rPr>
              <a:t>там</a:t>
            </a:r>
            <a:r>
              <a:rPr lang="en-GB"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перерыв</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существительное</a:t>
            </a:r>
            <a:r>
              <a:rPr lang="en-GB" b="1" dirty="0">
                <a:solidFill>
                  <a:srgbClr val="EC6726"/>
                </a:solidFill>
                <a:latin typeface="Proxima Nova Rg" panose="02000506030000020004" pitchFamily="2" charset="0"/>
                <a:ea typeface="Calibri"/>
                <a:cs typeface="Calibri"/>
                <a:sym typeface="Calibri"/>
              </a:rPr>
              <a:t>)</a:t>
            </a:r>
            <a:r>
              <a:rPr lang="en-GB" b="1" dirty="0">
                <a:solidFill>
                  <a:schemeClr val="dk1"/>
                </a:solidFill>
                <a:latin typeface="Proxima Nova Rg" panose="02000506030000020004" pitchFamily="2" charset="0"/>
                <a:ea typeface="Calibri"/>
                <a:cs typeface="Calibri"/>
                <a:sym typeface="Calibri"/>
              </a:rPr>
              <a:t>.</a:t>
            </a:r>
            <a:endParaRPr sz="1400" dirty="0">
              <a:latin typeface="Proxima Nova Rg" panose="02000506030000020004" pitchFamily="2" charset="0"/>
            </a:endParaRPr>
          </a:p>
          <a:p>
            <a:pPr marL="0" marR="0" lvl="0" indent="0" algn="l" rtl="0">
              <a:spcBef>
                <a:spcPts val="0"/>
              </a:spcBef>
              <a:spcAft>
                <a:spcPts val="0"/>
              </a:spcAft>
              <a:buNone/>
            </a:pPr>
            <a:endParaRPr dirty="0">
              <a:solidFill>
                <a:schemeClr val="dk1"/>
              </a:solidFill>
              <a:latin typeface="Proxima Nova Rg" panose="02000506030000020004" pitchFamily="2" charset="0"/>
              <a:ea typeface="Calibri"/>
              <a:cs typeface="Calibri"/>
              <a:sym typeface="Calibri"/>
            </a:endParaRPr>
          </a:p>
          <a:p>
            <a:pPr marL="0" marR="0" lvl="0" indent="0" algn="l" rtl="0">
              <a:spcBef>
                <a:spcPts val="0"/>
              </a:spcBef>
              <a:spcAft>
                <a:spcPts val="0"/>
              </a:spcAft>
              <a:buNone/>
            </a:pPr>
            <a:r>
              <a:rPr lang="en-GB" dirty="0" err="1">
                <a:solidFill>
                  <a:schemeClr val="dk1"/>
                </a:solidFill>
                <a:latin typeface="Proxima Nova Rg" panose="02000506030000020004" pitchFamily="2" charset="0"/>
                <a:ea typeface="Calibri"/>
                <a:cs typeface="Calibri"/>
                <a:sym typeface="Calibri"/>
              </a:rPr>
              <a:t>По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саду</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на</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левую</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лапку</a:t>
            </a:r>
            <a:r>
              <a:rPr lang="en-GB"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хромая</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деепричастие</a:t>
            </a:r>
            <a:r>
              <a:rPr lang="en-GB" b="1" dirty="0">
                <a:solidFill>
                  <a:srgbClr val="EC6726"/>
                </a:solidFill>
                <a:latin typeface="Proxima Nova Rg" panose="02000506030000020004" pitchFamily="2" charset="0"/>
                <a:ea typeface="Calibri"/>
                <a:cs typeface="Calibri"/>
                <a:sym typeface="Calibri"/>
              </a:rPr>
              <a:t>)</a:t>
            </a:r>
            <a:r>
              <a:rPr lang="en-GB" b="1" dirty="0">
                <a:solidFill>
                  <a:schemeClr val="dk1"/>
                </a:solidFill>
                <a:latin typeface="Proxima Nova Rg" panose="02000506030000020004" pitchFamily="2" charset="0"/>
                <a:ea typeface="Calibri"/>
                <a:cs typeface="Calibri"/>
                <a:sym typeface="Calibri"/>
              </a:rPr>
              <a:t>,</a:t>
            </a:r>
            <a:endParaRPr sz="1400" dirty="0">
              <a:latin typeface="Proxima Nova Rg" panose="02000506030000020004" pitchFamily="2" charset="0"/>
            </a:endParaRPr>
          </a:p>
          <a:p>
            <a:pPr marL="0" marR="0" lvl="0" indent="0" algn="l" rtl="0">
              <a:spcBef>
                <a:spcPts val="0"/>
              </a:spcBef>
              <a:spcAft>
                <a:spcPts val="0"/>
              </a:spcAft>
              <a:buNone/>
            </a:pPr>
            <a:r>
              <a:rPr lang="en-GB" dirty="0" err="1">
                <a:solidFill>
                  <a:schemeClr val="dk1"/>
                </a:solidFill>
                <a:latin typeface="Proxima Nova Rg" panose="02000506030000020004" pitchFamily="2" charset="0"/>
                <a:ea typeface="Calibri"/>
                <a:cs typeface="Calibri"/>
                <a:sym typeface="Calibri"/>
              </a:rPr>
              <a:t>Гуляла</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тихонько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собачка</a:t>
            </a:r>
            <a:r>
              <a:rPr lang="en-GB"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хромая</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прилагательное</a:t>
            </a:r>
            <a:r>
              <a:rPr lang="en-GB" b="1" dirty="0">
                <a:solidFill>
                  <a:srgbClr val="EC6726"/>
                </a:solidFill>
                <a:latin typeface="Proxima Nova Rg" panose="02000506030000020004" pitchFamily="2" charset="0"/>
                <a:ea typeface="Calibri"/>
                <a:cs typeface="Calibri"/>
                <a:sym typeface="Calibri"/>
              </a:rPr>
              <a:t>)</a:t>
            </a:r>
            <a:r>
              <a:rPr lang="en-GB" b="1" dirty="0">
                <a:solidFill>
                  <a:schemeClr val="dk1"/>
                </a:solidFill>
                <a:latin typeface="Proxima Nova Rg" panose="02000506030000020004" pitchFamily="2" charset="0"/>
                <a:ea typeface="Calibri"/>
                <a:cs typeface="Calibri"/>
                <a:sym typeface="Calibri"/>
              </a:rPr>
              <a:t>.</a:t>
            </a:r>
            <a:endParaRPr sz="1400" dirty="0">
              <a:latin typeface="Proxima Nova Rg" panose="02000506030000020004" pitchFamily="2" charset="0"/>
            </a:endParaRPr>
          </a:p>
          <a:p>
            <a:pPr marL="0" marR="0" lvl="0" indent="0" algn="l" rtl="0">
              <a:spcBef>
                <a:spcPts val="0"/>
              </a:spcBef>
              <a:spcAft>
                <a:spcPts val="0"/>
              </a:spcAft>
              <a:buNone/>
            </a:pPr>
            <a:endParaRPr b="1" dirty="0">
              <a:solidFill>
                <a:schemeClr val="dk1"/>
              </a:solidFill>
              <a:latin typeface="Proxima Nova Rg" panose="02000506030000020004" pitchFamily="2" charset="0"/>
              <a:ea typeface="Calibri"/>
              <a:cs typeface="Calibri"/>
              <a:sym typeface="Calibri"/>
            </a:endParaRPr>
          </a:p>
          <a:p>
            <a:pPr marL="0" marR="0" lvl="0" indent="0" algn="l" rtl="0">
              <a:spcBef>
                <a:spcPts val="0"/>
              </a:spcBef>
              <a:spcAft>
                <a:spcPts val="0"/>
              </a:spcAft>
              <a:buNone/>
            </a:pPr>
            <a:r>
              <a:rPr lang="en-GB" dirty="0" err="1">
                <a:solidFill>
                  <a:schemeClr val="dk1"/>
                </a:solidFill>
                <a:latin typeface="Proxima Nova Rg" panose="02000506030000020004" pitchFamily="2" charset="0"/>
                <a:ea typeface="Calibri"/>
                <a:cs typeface="Calibri"/>
                <a:sym typeface="Calibri"/>
              </a:rPr>
              <a:t>Можно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ли</a:t>
            </a:r>
            <a:r>
              <a:rPr lang="en-GB" dirty="0">
                <a:solidFill>
                  <a:schemeClr val="dk1"/>
                </a:solidFill>
                <a:latin typeface="Proxima Nova Rg" panose="02000506030000020004" pitchFamily="2" charset="0"/>
                <a:ea typeface="Calibri"/>
                <a:cs typeface="Calibri"/>
                <a:sym typeface="Calibri"/>
              </a:rPr>
              <a:t> о</a:t>
            </a:r>
            <a:r>
              <a:rPr lang="en-GB" b="1"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плакучей</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прилагательное</a:t>
            </a:r>
            <a:r>
              <a:rPr lang="en-GB" b="1" dirty="0">
                <a:solidFill>
                  <a:srgbClr val="EC6726"/>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иве</a:t>
            </a:r>
            <a:r>
              <a:rPr lang="en-GB" b="1"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сказать</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что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она</a:t>
            </a:r>
            <a:r>
              <a:rPr lang="en-GB" b="1"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плачущая</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причастие</a:t>
            </a:r>
            <a:r>
              <a:rPr lang="en-GB" b="1" dirty="0">
                <a:solidFill>
                  <a:srgbClr val="EC6726"/>
                </a:solidFill>
                <a:latin typeface="Proxima Nova Rg" panose="02000506030000020004" pitchFamily="2" charset="0"/>
                <a:ea typeface="Calibri"/>
                <a:cs typeface="Calibri"/>
                <a:sym typeface="Calibri"/>
              </a:rPr>
              <a:t>)</a:t>
            </a:r>
            <a:r>
              <a:rPr lang="en-GB" b="1" dirty="0">
                <a:solidFill>
                  <a:schemeClr val="dk1"/>
                </a:solidFill>
                <a:latin typeface="Proxima Nova Rg" panose="02000506030000020004" pitchFamily="2" charset="0"/>
                <a:ea typeface="Calibri"/>
                <a:cs typeface="Calibri"/>
                <a:sym typeface="Calibri"/>
              </a:rPr>
              <a:t>?</a:t>
            </a:r>
            <a:endParaRPr sz="1400" dirty="0">
              <a:latin typeface="Proxima Nova Rg" panose="02000506030000020004" pitchFamily="2" charset="0"/>
            </a:endParaRPr>
          </a:p>
          <a:p>
            <a:pPr marL="0" marR="0" lvl="0" indent="0" algn="l" rtl="0">
              <a:spcBef>
                <a:spcPts val="0"/>
              </a:spcBef>
              <a:spcAft>
                <a:spcPts val="0"/>
              </a:spcAft>
              <a:buNone/>
            </a:pPr>
            <a:endParaRPr b="1" dirty="0">
              <a:solidFill>
                <a:schemeClr val="dk1"/>
              </a:solidFill>
              <a:latin typeface="Proxima Nova Rg" panose="02000506030000020004" pitchFamily="2" charset="0"/>
              <a:ea typeface="Calibri"/>
              <a:cs typeface="Calibri"/>
              <a:sym typeface="Calibri"/>
            </a:endParaRPr>
          </a:p>
          <a:p>
            <a:pPr marL="0" marR="0" lvl="0" indent="0" algn="l" rtl="0">
              <a:spcBef>
                <a:spcPts val="0"/>
              </a:spcBef>
              <a:spcAft>
                <a:spcPts val="0"/>
              </a:spcAft>
              <a:buNone/>
            </a:pPr>
            <a:r>
              <a:rPr lang="en-GB" dirty="0" err="1">
                <a:solidFill>
                  <a:schemeClr val="dk1"/>
                </a:solidFill>
                <a:latin typeface="Proxima Nova Rg" panose="02000506030000020004" pitchFamily="2" charset="0"/>
                <a:ea typeface="Calibri"/>
                <a:cs typeface="Calibri"/>
                <a:sym typeface="Calibri"/>
              </a:rPr>
              <a:t>Можно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ли</a:t>
            </a:r>
            <a:r>
              <a:rPr lang="en-GB" dirty="0">
                <a:solidFill>
                  <a:schemeClr val="dk1"/>
                </a:solidFill>
                <a:latin typeface="Proxima Nova Rg" panose="02000506030000020004" pitchFamily="2" charset="0"/>
                <a:ea typeface="Calibri"/>
                <a:cs typeface="Calibri"/>
                <a:sym typeface="Calibri"/>
              </a:rPr>
              <a:t> о</a:t>
            </a:r>
            <a:r>
              <a:rPr lang="en-GB" b="1"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бродящей</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причастие</a:t>
            </a:r>
            <a:r>
              <a:rPr lang="en-GB" b="1" dirty="0">
                <a:solidFill>
                  <a:srgbClr val="EC6726"/>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по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лугу</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собаке</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сказать</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что</a:t>
            </a:r>
            <a:r>
              <a:rPr lang="en-GB" dirty="0">
                <a:solidFill>
                  <a:schemeClr val="dk1"/>
                </a:solidFill>
                <a:latin typeface="Proxima Nova Rg" panose="02000506030000020004" pitchFamily="2" charset="0"/>
                <a:ea typeface="Calibri"/>
                <a:cs typeface="Calibri"/>
                <a:sym typeface="Calibri"/>
              </a:rPr>
              <a:t> </a:t>
            </a:r>
            <a:r>
              <a:rPr lang="en-GB" dirty="0" err="1">
                <a:solidFill>
                  <a:schemeClr val="dk1"/>
                </a:solidFill>
                <a:latin typeface="Proxima Nova Rg" panose="02000506030000020004" pitchFamily="2" charset="0"/>
                <a:ea typeface="Calibri"/>
                <a:cs typeface="Calibri"/>
                <a:sym typeface="Calibri"/>
              </a:rPr>
              <a:t>она</a:t>
            </a:r>
            <a:r>
              <a:rPr lang="en-GB" dirty="0">
                <a:solidFill>
                  <a:schemeClr val="dk1"/>
                </a:solidFill>
                <a:latin typeface="Proxima Nova Rg" panose="02000506030000020004" pitchFamily="2" charset="0"/>
                <a:ea typeface="Calibri"/>
                <a:cs typeface="Calibri"/>
                <a:sym typeface="Calibri"/>
              </a:rPr>
              <a:t> </a:t>
            </a:r>
            <a:r>
              <a:rPr lang="en-GB" b="1" dirty="0" err="1">
                <a:solidFill>
                  <a:schemeClr val="dk1"/>
                </a:solidFill>
                <a:latin typeface="Proxima Nova Rg" panose="02000506030000020004" pitchFamily="2" charset="0"/>
                <a:ea typeface="Calibri"/>
                <a:cs typeface="Calibri"/>
                <a:sym typeface="Calibri"/>
              </a:rPr>
              <a:t>бродячая</a:t>
            </a:r>
            <a:r>
              <a:rPr lang="en-GB" b="1" dirty="0">
                <a:solidFill>
                  <a:schemeClr val="dk1"/>
                </a:solidFill>
                <a:latin typeface="Proxima Nova Rg" panose="02000506030000020004" pitchFamily="2" charset="0"/>
                <a:ea typeface="Calibri"/>
                <a:cs typeface="Calibri"/>
                <a:sym typeface="Calibri"/>
              </a:rPr>
              <a:t> </a:t>
            </a:r>
            <a:r>
              <a:rPr lang="en-GB" b="1" dirty="0">
                <a:solidFill>
                  <a:srgbClr val="EC6726"/>
                </a:solidFill>
                <a:latin typeface="Proxima Nova Rg" panose="02000506030000020004" pitchFamily="2" charset="0"/>
                <a:ea typeface="Calibri"/>
                <a:cs typeface="Calibri"/>
                <a:sym typeface="Calibri"/>
              </a:rPr>
              <a:t>(</a:t>
            </a:r>
            <a:r>
              <a:rPr lang="en-GB" b="1" dirty="0" err="1">
                <a:solidFill>
                  <a:srgbClr val="EC6726"/>
                </a:solidFill>
                <a:latin typeface="Proxima Nova Rg" panose="02000506030000020004" pitchFamily="2" charset="0"/>
                <a:ea typeface="Calibri"/>
                <a:cs typeface="Calibri"/>
                <a:sym typeface="Calibri"/>
              </a:rPr>
              <a:t>прилагательное</a:t>
            </a:r>
            <a:r>
              <a:rPr lang="en-GB" b="1" dirty="0">
                <a:solidFill>
                  <a:srgbClr val="EC6726"/>
                </a:solidFill>
                <a:latin typeface="Proxima Nova Rg" panose="02000506030000020004" pitchFamily="2" charset="0"/>
                <a:ea typeface="Calibri"/>
                <a:cs typeface="Calibri"/>
                <a:sym typeface="Calibri"/>
              </a:rPr>
              <a:t>)</a:t>
            </a:r>
            <a:r>
              <a:rPr lang="en-GB" b="1" dirty="0">
                <a:solidFill>
                  <a:schemeClr val="dk1"/>
                </a:solidFill>
                <a:latin typeface="Proxima Nova Rg" panose="02000506030000020004" pitchFamily="2" charset="0"/>
                <a:ea typeface="Calibri"/>
                <a:cs typeface="Calibri"/>
                <a:sym typeface="Calibri"/>
              </a:rPr>
              <a:t>?</a:t>
            </a:r>
            <a:endParaRPr sz="1400" dirty="0">
              <a:latin typeface="Proxima Nova Rg" panose="02000506030000020004" pitchFamily="2" charset="0"/>
            </a:endParaRPr>
          </a:p>
        </p:txBody>
      </p:sp>
      <p:sp>
        <p:nvSpPr>
          <p:cNvPr id="5" name="Прямоугольник 4">
            <a:extLst>
              <a:ext uri="{FF2B5EF4-FFF2-40B4-BE49-F238E27FC236}">
                <a16:creationId xmlns:a16="http://schemas.microsoft.com/office/drawing/2014/main" id="{0BF6196E-2D72-4984-9DCC-D5CA8EA5DFD1}"/>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C98E9AE-1525-4FAE-837E-B95B29174B63}"/>
              </a:ext>
            </a:extLst>
          </p:cNvPr>
          <p:cNvSpPr txBox="1">
            <a:spLocks/>
          </p:cNvSpPr>
          <p:nvPr/>
        </p:nvSpPr>
        <p:spPr>
          <a:xfrm>
            <a:off x="1593700" y="167985"/>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Clr>
                <a:schemeClr val="lt1"/>
              </a:buClr>
            </a:pPr>
            <a:r>
              <a:rPr lang="ru-RU" sz="3600" dirty="0">
                <a:solidFill>
                  <a:schemeClr val="accent2">
                    <a:lumMod val="60000"/>
                    <a:lumOff val="40000"/>
                  </a:schemeClr>
                </a:solidFill>
                <a:latin typeface="Proxima Nova Cn Th" panose="02000506030000020004" pitchFamily="2" charset="0"/>
              </a:rPr>
              <a:t>Раунд первый «Как это пишется?»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4"/>
          <p:cNvPicPr preferRelativeResize="0"/>
          <p:nvPr/>
        </p:nvPicPr>
        <p:blipFill>
          <a:blip r:embed="rId3">
            <a:alphaModFix/>
          </a:blip>
          <a:stretch>
            <a:fillRect/>
          </a:stretch>
        </p:blipFill>
        <p:spPr>
          <a:xfrm>
            <a:off x="152400" y="152400"/>
            <a:ext cx="3810000" cy="4838700"/>
          </a:xfrm>
          <a:prstGeom prst="rect">
            <a:avLst/>
          </a:prstGeom>
          <a:noFill/>
          <a:ln>
            <a:noFill/>
          </a:ln>
        </p:spPr>
      </p:pic>
      <p:sp>
        <p:nvSpPr>
          <p:cNvPr id="317" name="Google Shape;317;p44"/>
          <p:cNvSpPr txBox="1"/>
          <p:nvPr/>
        </p:nvSpPr>
        <p:spPr>
          <a:xfrm>
            <a:off x="4196430" y="1927465"/>
            <a:ext cx="4886610" cy="15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dirty="0">
                <a:solidFill>
                  <a:schemeClr val="accent2"/>
                </a:solidFill>
                <a:latin typeface="Gotham Pro Black" panose="02000903040000020004" pitchFamily="2" charset="0"/>
                <a:ea typeface="Calibri"/>
                <a:cs typeface="Gotham Pro Black" panose="02000903040000020004" pitchFamily="2" charset="0"/>
                <a:sym typeface="Calibri"/>
              </a:rPr>
              <a:t>1821 - 1881</a:t>
            </a:r>
            <a:endParaRPr sz="4800" b="1" dirty="0">
              <a:solidFill>
                <a:schemeClr val="accent2"/>
              </a:solidFill>
              <a:latin typeface="Gotham Pro Black" panose="02000903040000020004" pitchFamily="2" charset="0"/>
              <a:ea typeface="Calibri"/>
              <a:cs typeface="Gotham Pro Black" panose="02000903040000020004" pitchFamily="2" charset="0"/>
              <a:sym typeface="Calibri"/>
            </a:endParaRPr>
          </a:p>
        </p:txBody>
      </p:sp>
      <p:sp>
        <p:nvSpPr>
          <p:cNvPr id="4" name="Прямоугольник 3">
            <a:extLst>
              <a:ext uri="{FF2B5EF4-FFF2-40B4-BE49-F238E27FC236}">
                <a16:creationId xmlns:a16="http://schemas.microsoft.com/office/drawing/2014/main" id="{E4968088-3009-4C54-BDB7-EFA466A7CCCB}"/>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p:nvPr/>
        </p:nvSpPr>
        <p:spPr>
          <a:xfrm>
            <a:off x="360947" y="0"/>
            <a:ext cx="8590500" cy="900300"/>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a:solidFill>
                  <a:schemeClr val="lt1"/>
                </a:solidFill>
                <a:latin typeface="Times New Roman"/>
                <a:ea typeface="Times New Roman"/>
                <a:cs typeface="Times New Roman"/>
                <a:sym typeface="Times New Roman"/>
              </a:rPr>
              <a:t>Найдите правильные утверждения и выпишите цифры, которые им соответствуют.  В результате вы получите годы жизни известного русского писателя </a:t>
            </a:r>
            <a:r>
              <a:rPr lang="en-GB" sz="1800" b="1">
                <a:solidFill>
                  <a:schemeClr val="lt1"/>
                </a:solidFill>
                <a:latin typeface="Impact"/>
                <a:ea typeface="Impact"/>
                <a:cs typeface="Impact"/>
                <a:sym typeface="Impact"/>
              </a:rPr>
              <a:t>(1821 - 1881)</a:t>
            </a:r>
            <a:endParaRPr sz="1100" b="1">
              <a:latin typeface="Impact"/>
              <a:ea typeface="Impact"/>
              <a:cs typeface="Impact"/>
              <a:sym typeface="Impact"/>
            </a:endParaRPr>
          </a:p>
          <a:p>
            <a:pPr marL="0" marR="0" lvl="0" indent="0" algn="l" rtl="0">
              <a:spcBef>
                <a:spcPts val="0"/>
              </a:spcBef>
              <a:spcAft>
                <a:spcPts val="0"/>
              </a:spcAft>
              <a:buNone/>
            </a:pPr>
            <a:r>
              <a:rPr lang="en-GB" sz="1800" b="1">
                <a:solidFill>
                  <a:schemeClr val="lt1"/>
                </a:solidFill>
                <a:latin typeface="Times New Roman"/>
                <a:ea typeface="Times New Roman"/>
                <a:cs typeface="Times New Roman"/>
                <a:sym typeface="Times New Roman"/>
              </a:rPr>
              <a:t>Назовите этого писателя.</a:t>
            </a:r>
            <a:r>
              <a:rPr lang="en-GB" sz="1800" b="1">
                <a:solidFill>
                  <a:schemeClr val="lt1"/>
                </a:solidFill>
                <a:latin typeface="Impact"/>
                <a:ea typeface="Impact"/>
                <a:cs typeface="Impact"/>
                <a:sym typeface="Impact"/>
              </a:rPr>
              <a:t> Ф.М. Достоевский</a:t>
            </a:r>
            <a:endParaRPr sz="1100">
              <a:latin typeface="Impact"/>
              <a:ea typeface="Impact"/>
              <a:cs typeface="Impact"/>
              <a:sym typeface="Impact"/>
            </a:endParaRPr>
          </a:p>
        </p:txBody>
      </p:sp>
      <p:graphicFrame>
        <p:nvGraphicFramePr>
          <p:cNvPr id="324" name="Google Shape;324;p45"/>
          <p:cNvGraphicFramePr/>
          <p:nvPr>
            <p:extLst>
              <p:ext uri="{D42A27DB-BD31-4B8C-83A1-F6EECF244321}">
                <p14:modId xmlns:p14="http://schemas.microsoft.com/office/powerpoint/2010/main" val="574657271"/>
              </p:ext>
            </p:extLst>
          </p:nvPr>
        </p:nvGraphicFramePr>
        <p:xfrm>
          <a:off x="360945" y="900247"/>
          <a:ext cx="8590525" cy="3966275"/>
        </p:xfrm>
        <a:graphic>
          <a:graphicData uri="http://schemas.openxmlformats.org/drawingml/2006/table">
            <a:tbl>
              <a:tblPr firstRow="1" bandRow="1">
                <a:noFill/>
                <a:tableStyleId>{8A530071-10D8-4440-8959-BF05B06CDE19}</a:tableStyleId>
              </a:tblPr>
              <a:tblGrid>
                <a:gridCol w="2619975">
                  <a:extLst>
                    <a:ext uri="{9D8B030D-6E8A-4147-A177-3AD203B41FA5}">
                      <a16:colId xmlns:a16="http://schemas.microsoft.com/office/drawing/2014/main" val="20000"/>
                    </a:ext>
                  </a:extLst>
                </a:gridCol>
                <a:gridCol w="5499550">
                  <a:extLst>
                    <a:ext uri="{9D8B030D-6E8A-4147-A177-3AD203B41FA5}">
                      <a16:colId xmlns:a16="http://schemas.microsoft.com/office/drawing/2014/main" val="20001"/>
                    </a:ext>
                  </a:extLst>
                </a:gridCol>
                <a:gridCol w="471000">
                  <a:extLst>
                    <a:ext uri="{9D8B030D-6E8A-4147-A177-3AD203B41FA5}">
                      <a16:colId xmlns:a16="http://schemas.microsoft.com/office/drawing/2014/main" val="20002"/>
                    </a:ext>
                  </a:extLst>
                </a:gridCol>
              </a:tblGrid>
              <a:tr h="278125">
                <a:tc>
                  <a:txBody>
                    <a:bodyPr/>
                    <a:lstStyle/>
                    <a:p>
                      <a:pPr marL="0" marR="0" lvl="0" indent="0" algn="l" rtl="0">
                        <a:spcBef>
                          <a:spcPts val="0"/>
                        </a:spcBef>
                        <a:spcAft>
                          <a:spcPts val="0"/>
                        </a:spcAft>
                        <a:buNone/>
                      </a:pPr>
                      <a:r>
                        <a:rPr lang="en-GB" sz="1400">
                          <a:solidFill>
                            <a:schemeClr val="dk1"/>
                          </a:solidFill>
                          <a:latin typeface="Proxima Nova Cn Th" panose="02000506030000020004" pitchFamily="2" charset="0"/>
                        </a:rPr>
                        <a:t>(задача)НЕ РЕШЕНА</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400">
                          <a:latin typeface="Proxima Nova Cn Th" panose="02000506030000020004" pitchFamily="2" charset="0"/>
                        </a:rPr>
                        <a:t>Не пишется раздельно с краткими причастиями</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400">
                          <a:latin typeface="Proxima Nova Cn Th" panose="02000506030000020004" pitchFamily="2" charset="0"/>
                        </a:rPr>
                        <a:t>1</a:t>
                      </a:r>
                      <a:endParaRPr sz="1100">
                        <a:latin typeface="Proxima Nova Cn Th" panose="02000506030000020004" pitchFamily="2" charset="0"/>
                      </a:endParaRPr>
                    </a:p>
                  </a:txBody>
                  <a:tcPr marL="68600" marR="6860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GB" sz="1200">
                          <a:latin typeface="Proxima Nova Cn Th" panose="02000506030000020004" pitchFamily="2" charset="0"/>
                        </a:rPr>
                        <a:t>СДЕЛАТЬ (уборку)</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Приставки на –з/-с пишутся с буквой С перед глухими согласными</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9</a:t>
                      </a:r>
                      <a:endParaRPr sz="1100">
                        <a:latin typeface="Proxima Nova Cn Th" panose="02000506030000020004" pitchFamily="2" charset="0"/>
                      </a:endParaRPr>
                    </a:p>
                  </a:txBody>
                  <a:tcPr marL="68600" marR="6860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Написал ПО-РУССКИ</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Наречие пишется через дефис, так как оно образовано от основы имени прилагательного при помощи приставки ПО- и суффикса -И</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8</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КЛЮКВЕННЫЙ морс</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НН пишется в прилагательных, образованных от существительных с помощью суффикса –ЕНН-</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2</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GB" sz="1200">
                          <a:latin typeface="Proxima Nova Cn Th" panose="02000506030000020004" pitchFamily="2" charset="0"/>
                        </a:rPr>
                        <a:t>ПРЕСТУПИТЬ (закон)</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Правописание приставки определяется ее значением «неполнота действия»</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7</a:t>
                      </a:r>
                      <a:endParaRPr sz="1100">
                        <a:latin typeface="Proxima Nova Cn Th" panose="02000506030000020004" pitchFamily="2" charset="0"/>
                      </a:endParaRPr>
                    </a:p>
                  </a:txBody>
                  <a:tcPr marL="68600" marR="68600"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СОБАЧОНКА</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В суффиксах существительных после шипящих под ударением пишется О</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1</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Еще НЕ СДЕЛАННАЯ работа</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Не пишется с причастиями раздельно при наличии зависимых слов.</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1</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6"/>
                  </a:ext>
                </a:extLst>
              </a:tr>
              <a:tr h="278125">
                <a:tc>
                  <a:txBody>
                    <a:bodyPr/>
                    <a:lstStyle/>
                    <a:p>
                      <a:pPr marL="0" marR="0" lvl="0" indent="0" algn="l" rtl="0">
                        <a:spcBef>
                          <a:spcPts val="0"/>
                        </a:spcBef>
                        <a:spcAft>
                          <a:spcPts val="0"/>
                        </a:spcAft>
                        <a:buNone/>
                      </a:pPr>
                      <a:r>
                        <a:rPr lang="en-GB" sz="1200">
                          <a:latin typeface="Proxima Nova Cn Th" panose="02000506030000020004" pitchFamily="2" charset="0"/>
                        </a:rPr>
                        <a:t>ВИДИШЬ (ошибку)</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Начальная форма глагола ВИДЕТЬ оканчивается на ЕТЬ, глагол относится к 1 спряжению, в окончании пишем –ИШЬ.</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9</a:t>
                      </a:r>
                      <a:endParaRPr sz="1100">
                        <a:latin typeface="Proxima Nova Cn Th" panose="02000506030000020004" pitchFamily="2" charset="0"/>
                      </a:endParaRPr>
                    </a:p>
                  </a:txBody>
                  <a:tcPr marL="68600" marR="68600" marT="34300" marB="34300"/>
                </a:tc>
                <a:extLst>
                  <a:ext uri="{0D108BD9-81ED-4DB2-BD59-A6C34878D82A}">
                    <a16:rowId xmlns:a16="http://schemas.microsoft.com/office/drawing/2014/main" val="10007"/>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В ТЕЧЕНИЕ года</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Предлог В ТЕЧЕНИЕ пишется раздельно и с буквой «Е» не конце. </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8</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8"/>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УВЛЕЧЬСЯ (игрой)</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dirty="0">
                          <a:latin typeface="Proxima Nova Cn Th" panose="02000506030000020004" pitchFamily="2" charset="0"/>
                        </a:rPr>
                        <a:t>В </a:t>
                      </a:r>
                      <a:r>
                        <a:rPr lang="en-GB" sz="1200" b="1" dirty="0" err="1">
                          <a:latin typeface="Proxima Nova Cn Th" panose="02000506030000020004" pitchFamily="2" charset="0"/>
                        </a:rPr>
                        <a:t>начальной</a:t>
                      </a:r>
                      <a:r>
                        <a:rPr lang="en-GB" sz="1200" b="1" dirty="0">
                          <a:latin typeface="Proxima Nova Cn Th" panose="02000506030000020004" pitchFamily="2" charset="0"/>
                        </a:rPr>
                        <a:t> </a:t>
                      </a:r>
                      <a:r>
                        <a:rPr lang="en-GB" sz="1200" b="1" dirty="0" err="1">
                          <a:latin typeface="Proxima Nova Cn Th" panose="02000506030000020004" pitchFamily="2" charset="0"/>
                        </a:rPr>
                        <a:t>форме</a:t>
                      </a:r>
                      <a:r>
                        <a:rPr lang="en-GB" sz="1200" b="1" dirty="0">
                          <a:latin typeface="Proxima Nova Cn Th" panose="02000506030000020004" pitchFamily="2" charset="0"/>
                        </a:rPr>
                        <a:t> </a:t>
                      </a:r>
                      <a:r>
                        <a:rPr lang="en-GB" sz="1200" b="1" dirty="0" err="1">
                          <a:latin typeface="Proxima Nova Cn Th" panose="02000506030000020004" pitchFamily="2" charset="0"/>
                        </a:rPr>
                        <a:t>глагола</a:t>
                      </a:r>
                      <a:r>
                        <a:rPr lang="en-GB" sz="1200" b="1" dirty="0">
                          <a:latin typeface="Proxima Nova Cn Th" panose="02000506030000020004" pitchFamily="2" charset="0"/>
                        </a:rPr>
                        <a:t> Ь </a:t>
                      </a:r>
                      <a:r>
                        <a:rPr lang="en-GB" sz="1200" b="1" dirty="0" err="1">
                          <a:latin typeface="Proxima Nova Cn Th" panose="02000506030000020004" pitchFamily="2" charset="0"/>
                        </a:rPr>
                        <a:t>пишется</a:t>
                      </a:r>
                      <a:r>
                        <a:rPr lang="en-GB" sz="1200" b="1" dirty="0">
                          <a:latin typeface="Proxima Nova Cn Th" panose="02000506030000020004" pitchFamily="2" charset="0"/>
                        </a:rPr>
                        <a:t>. </a:t>
                      </a:r>
                      <a:endParaRPr sz="1100" b="1" dirty="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8</a:t>
                      </a:r>
                      <a:endParaRPr sz="1100" b="1">
                        <a:latin typeface="Proxima Nova Cn Th" panose="02000506030000020004" pitchFamily="2" charset="0"/>
                      </a:endParaRPr>
                    </a:p>
                  </a:txBody>
                  <a:tcPr marL="68600" marR="68600" marT="34300" marB="34300"/>
                </a:tc>
                <a:extLst>
                  <a:ext uri="{0D108BD9-81ED-4DB2-BD59-A6C34878D82A}">
                    <a16:rowId xmlns:a16="http://schemas.microsoft.com/office/drawing/2014/main" val="10009"/>
                  </a:ext>
                </a:extLst>
              </a:tr>
              <a:tr h="278125">
                <a:tc>
                  <a:txBody>
                    <a:bodyPr/>
                    <a:lstStyle/>
                    <a:p>
                      <a:pPr marL="0" marR="0" lvl="0" indent="0" algn="l" rtl="0">
                        <a:spcBef>
                          <a:spcPts val="0"/>
                        </a:spcBef>
                        <a:spcAft>
                          <a:spcPts val="0"/>
                        </a:spcAft>
                        <a:buNone/>
                      </a:pPr>
                      <a:r>
                        <a:rPr lang="en-GB" sz="1200">
                          <a:latin typeface="Proxima Nova Cn Th" panose="02000506030000020004" pitchFamily="2" charset="0"/>
                        </a:rPr>
                        <a:t>ЗАРОСЛИ (травы)</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Написание безударной гласной в корне проверяется проверочным словом “РОСТ”</a:t>
                      </a:r>
                      <a:endParaRPr sz="1100">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a:latin typeface="Proxima Nova Cn Th" panose="02000506030000020004" pitchFamily="2" charset="0"/>
                        </a:rPr>
                        <a:t>9</a:t>
                      </a:r>
                      <a:endParaRPr sz="1100">
                        <a:latin typeface="Proxima Nova Cn Th" panose="02000506030000020004" pitchFamily="2" charset="0"/>
                      </a:endParaRPr>
                    </a:p>
                  </a:txBody>
                  <a:tcPr marL="68600" marR="68600" marT="34300" marB="34300"/>
                </a:tc>
                <a:extLst>
                  <a:ext uri="{0D108BD9-81ED-4DB2-BD59-A6C34878D82A}">
                    <a16:rowId xmlns:a16="http://schemas.microsoft.com/office/drawing/2014/main" val="10010"/>
                  </a:ext>
                </a:extLst>
              </a:tr>
              <a:tr h="278125">
                <a:tc>
                  <a:txBody>
                    <a:bodyPr/>
                    <a:lstStyle/>
                    <a:p>
                      <a:pPr marL="0" marR="0" lvl="0" indent="0" algn="l" rtl="0">
                        <a:spcBef>
                          <a:spcPts val="0"/>
                        </a:spcBef>
                        <a:spcAft>
                          <a:spcPts val="0"/>
                        </a:spcAft>
                        <a:buNone/>
                      </a:pPr>
                      <a:r>
                        <a:rPr lang="en-GB" sz="1200" b="1">
                          <a:latin typeface="Proxima Nova Cn Th" panose="02000506030000020004" pitchFamily="2" charset="0"/>
                        </a:rPr>
                        <a:t>ВНЕСЕННЫЙ</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a:latin typeface="Proxima Nova Cn Th" panose="02000506030000020004" pitchFamily="2" charset="0"/>
                        </a:rPr>
                        <a:t>Это причастие, образованное от глагола совершенного вида вносить, поэтому пишется НН. </a:t>
                      </a:r>
                      <a:endParaRPr sz="1100" b="1">
                        <a:latin typeface="Proxima Nova Cn Th" panose="02000506030000020004" pitchFamily="2" charset="0"/>
                      </a:endParaRPr>
                    </a:p>
                  </a:txBody>
                  <a:tcPr marL="68600" marR="68600" marT="34300" marB="34300"/>
                </a:tc>
                <a:tc>
                  <a:txBody>
                    <a:bodyPr/>
                    <a:lstStyle/>
                    <a:p>
                      <a:pPr marL="0" marR="0" lvl="0" indent="0" algn="l" rtl="0">
                        <a:spcBef>
                          <a:spcPts val="0"/>
                        </a:spcBef>
                        <a:spcAft>
                          <a:spcPts val="0"/>
                        </a:spcAft>
                        <a:buNone/>
                      </a:pPr>
                      <a:r>
                        <a:rPr lang="en-GB" sz="1200" b="1" dirty="0">
                          <a:latin typeface="Proxima Nova Cn Th" panose="02000506030000020004" pitchFamily="2" charset="0"/>
                        </a:rPr>
                        <a:t>1</a:t>
                      </a:r>
                      <a:endParaRPr sz="1100" b="1" dirty="0">
                        <a:latin typeface="Proxima Nova Cn Th" panose="02000506030000020004" pitchFamily="2" charset="0"/>
                      </a:endParaRPr>
                    </a:p>
                  </a:txBody>
                  <a:tcPr marL="68600" marR="68600" marT="34300" marB="34300"/>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248496" y="229610"/>
            <a:ext cx="8750031" cy="44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рассчитан на учеников </a:t>
            </a:r>
            <a:r>
              <a:rPr lang="ru-RU" sz="1600" b="1" dirty="0">
                <a:solidFill>
                  <a:schemeClr val="dk1"/>
                </a:solidFill>
                <a:latin typeface="Proxima Nova Cn Th" panose="02000506030000020004" pitchFamily="2" charset="0"/>
                <a:ea typeface="Calibri"/>
                <a:cs typeface="Calibri"/>
                <a:sym typeface="Calibri"/>
              </a:rPr>
              <a:t>7-9 класса</a:t>
            </a:r>
            <a:r>
              <a:rPr lang="ru-RU" sz="1600" dirty="0">
                <a:solidFill>
                  <a:schemeClr val="dk1"/>
                </a:solidFill>
                <a:latin typeface="Proxima Nova Cn Th" panose="02000506030000020004" pitchFamily="2" charset="0"/>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Задание по пунктуации (2 раунд) дано из 9 класса, так как </a:t>
            </a: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был рассчитан на профильный класс с высоким уровнем знаний по русскому языку. При желании можно поменять на что-то более актуальное для ваших </a:t>
            </a:r>
            <a:r>
              <a:rPr lang="ru-RU" sz="1600" dirty="0" err="1">
                <a:solidFill>
                  <a:schemeClr val="dk1"/>
                </a:solidFill>
                <a:latin typeface="Proxima Nova Cn Th" panose="02000506030000020004" pitchFamily="2" charset="0"/>
                <a:ea typeface="Calibri"/>
                <a:cs typeface="Calibri"/>
                <a:sym typeface="Calibri"/>
              </a:rPr>
              <a:t>ученков</a:t>
            </a:r>
            <a:r>
              <a:rPr lang="ru-RU" sz="1600" dirty="0">
                <a:solidFill>
                  <a:schemeClr val="dk1"/>
                </a:solidFill>
                <a:latin typeface="Proxima Nova Cn Th" panose="02000506030000020004" pitchFamily="2" charset="0"/>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рассчитан на </a:t>
            </a:r>
            <a:r>
              <a:rPr lang="ru-RU" sz="1600" b="1" dirty="0">
                <a:solidFill>
                  <a:schemeClr val="dk1"/>
                </a:solidFill>
                <a:latin typeface="Proxima Nova Cn Th" panose="02000506030000020004" pitchFamily="2" charset="0"/>
                <a:ea typeface="Calibri"/>
                <a:cs typeface="Calibri"/>
                <a:sym typeface="Calibri"/>
              </a:rPr>
              <a:t>60 минут:</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ru-RU" sz="1600" dirty="0">
                <a:solidFill>
                  <a:schemeClr val="dk1"/>
                </a:solidFill>
                <a:latin typeface="Proxima Nova Cn Th" panose="02000506030000020004" pitchFamily="2" charset="0"/>
                <a:ea typeface="Calibri"/>
                <a:cs typeface="Calibri"/>
                <a:sym typeface="Calibri"/>
              </a:rPr>
              <a:t>Общая часть: 10 минут</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ru-RU" sz="1600" dirty="0">
                <a:solidFill>
                  <a:schemeClr val="dk1"/>
                </a:solidFill>
                <a:latin typeface="Proxima Nova Cn Th" panose="02000506030000020004" pitchFamily="2" charset="0"/>
                <a:ea typeface="Calibri"/>
                <a:cs typeface="Calibri"/>
                <a:sym typeface="Calibri"/>
              </a:rPr>
              <a:t>Первый раунд: 20 минут</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ru-RU" sz="1600" dirty="0">
                <a:solidFill>
                  <a:schemeClr val="dk1"/>
                </a:solidFill>
                <a:latin typeface="Proxima Nova Cn Th" panose="02000506030000020004" pitchFamily="2" charset="0"/>
                <a:ea typeface="Calibri"/>
                <a:cs typeface="Calibri"/>
                <a:sym typeface="Calibri"/>
              </a:rPr>
              <a:t>Второй раунд: 20 минут</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ru-RU" sz="1600" dirty="0">
                <a:solidFill>
                  <a:schemeClr val="dk1"/>
                </a:solidFill>
                <a:latin typeface="Proxima Nova Cn Th" panose="02000506030000020004" pitchFamily="2" charset="0"/>
                <a:ea typeface="Calibri"/>
                <a:cs typeface="Calibri"/>
                <a:sym typeface="Calibri"/>
              </a:rPr>
              <a:t>Общие итоги: 10 минут</a:t>
            </a:r>
          </a:p>
          <a:p>
            <a:pPr lvl="0" algn="l" rtl="0">
              <a:lnSpc>
                <a:spcPct val="115000"/>
              </a:lnSpc>
              <a:spcBef>
                <a:spcPts val="0"/>
              </a:spcBef>
              <a:spcAft>
                <a:spcPts val="0"/>
              </a:spcAft>
              <a:buClr>
                <a:schemeClr val="dk1"/>
              </a:buClr>
              <a:buSzPts val="1100"/>
            </a:pPr>
            <a:r>
              <a:rPr lang="ru-RU" sz="1600" dirty="0">
                <a:solidFill>
                  <a:schemeClr val="dk1"/>
                </a:solidFill>
                <a:latin typeface="Proxima Nova Cn Th" panose="02000506030000020004" pitchFamily="2" charset="0"/>
                <a:ea typeface="Calibri"/>
                <a:cs typeface="Calibri"/>
                <a:sym typeface="Calibri"/>
              </a:rPr>
              <a:t>Если давать участникам аргументировать задания – то </a:t>
            </a: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может занять пару (90 минут).</a:t>
            </a:r>
          </a:p>
          <a:p>
            <a:pPr lvl="0" algn="l" rtl="0">
              <a:lnSpc>
                <a:spcPct val="115000"/>
              </a:lnSpc>
              <a:spcBef>
                <a:spcPts val="0"/>
              </a:spcBef>
              <a:spcAft>
                <a:spcPts val="0"/>
              </a:spcAft>
              <a:buClr>
                <a:schemeClr val="dk1"/>
              </a:buClr>
              <a:buSzPts val="1100"/>
            </a:pPr>
            <a:r>
              <a:rPr lang="ru-RU" sz="1600" dirty="0">
                <a:solidFill>
                  <a:schemeClr val="dk1"/>
                </a:solidFill>
                <a:latin typeface="Proxima Nova Cn Th" panose="02000506030000020004" pitchFamily="2" charset="0"/>
                <a:ea typeface="Calibri"/>
                <a:cs typeface="Calibri"/>
                <a:sym typeface="Calibri"/>
              </a:rPr>
              <a:t>Если нужно адаптировать </a:t>
            </a: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для формата </a:t>
            </a:r>
            <a:r>
              <a:rPr lang="ru-RU" sz="1600" b="1" dirty="0">
                <a:solidFill>
                  <a:schemeClr val="dk1"/>
                </a:solidFill>
                <a:latin typeface="Proxima Nova Cn Th" panose="02000506030000020004" pitchFamily="2" charset="0"/>
                <a:ea typeface="Calibri"/>
                <a:cs typeface="Calibri"/>
                <a:sym typeface="Calibri"/>
              </a:rPr>
              <a:t>одного урока </a:t>
            </a:r>
            <a:r>
              <a:rPr lang="ru-RU" sz="1600" dirty="0">
                <a:solidFill>
                  <a:schemeClr val="dk1"/>
                </a:solidFill>
                <a:latin typeface="Proxima Nova Cn Th" panose="02000506030000020004" pitchFamily="2" charset="0"/>
                <a:ea typeface="Calibri"/>
                <a:cs typeface="Calibri"/>
                <a:sym typeface="Calibri"/>
              </a:rPr>
              <a:t>– лучше провести один раунд и давать меньше времени на обсуждение или сократить количество заданий (например, количество пунктов в заданиях 2 и 3 из первого раунда). </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endParaRPr lang="ru-RU" sz="16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6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dirty="0">
              <a:latin typeface="Calibri"/>
              <a:ea typeface="Calibri"/>
              <a:cs typeface="Calibri"/>
              <a:sym typeface="Calibri"/>
            </a:endParaRPr>
          </a:p>
        </p:txBody>
      </p:sp>
      <p:sp>
        <p:nvSpPr>
          <p:cNvPr id="3" name="Прямоугольник 2">
            <a:extLst>
              <a:ext uri="{FF2B5EF4-FFF2-40B4-BE49-F238E27FC236}">
                <a16:creationId xmlns:a16="http://schemas.microsoft.com/office/drawing/2014/main" id="{DBE2F689-F303-49A3-AAE1-032F22EF1129}"/>
              </a:ext>
            </a:extLst>
          </p:cNvPr>
          <p:cNvSpPr/>
          <p:nvPr/>
        </p:nvSpPr>
        <p:spPr>
          <a:xfrm rot="16200000">
            <a:off x="4311253" y="310753"/>
            <a:ext cx="521494"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08F822FA-61A6-4885-92D1-416C01AC14A5}"/>
              </a:ext>
            </a:extLst>
          </p:cNvPr>
          <p:cNvSpPr/>
          <p:nvPr/>
        </p:nvSpPr>
        <p:spPr>
          <a:xfrm>
            <a:off x="0" y="446809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F69CAA7D-8529-4E32-BCF8-6E5DFCC4FE5B}"/>
              </a:ext>
            </a:extLst>
          </p:cNvPr>
          <p:cNvSpPr/>
          <p:nvPr/>
        </p:nvSpPr>
        <p:spPr>
          <a:xfrm>
            <a:off x="0" y="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8063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31"/>
          <p:cNvSpPr txBox="1"/>
          <p:nvPr/>
        </p:nvSpPr>
        <p:spPr>
          <a:xfrm>
            <a:off x="3650461" y="-99155"/>
            <a:ext cx="2255920" cy="403956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25800" dirty="0">
                <a:solidFill>
                  <a:schemeClr val="accent2"/>
                </a:solidFill>
                <a:latin typeface="Calibri"/>
                <a:ea typeface="Calibri"/>
                <a:cs typeface="Calibri"/>
                <a:sym typeface="Calibri"/>
              </a:rPr>
              <a:t>II</a:t>
            </a:r>
            <a:endParaRPr sz="1200" dirty="0">
              <a:solidFill>
                <a:schemeClr val="accent2"/>
              </a:solidFill>
              <a:latin typeface="Calibri"/>
              <a:ea typeface="Calibri"/>
              <a:cs typeface="Calibri"/>
              <a:sym typeface="Calibri"/>
            </a:endParaRPr>
          </a:p>
        </p:txBody>
      </p:sp>
      <p:sp>
        <p:nvSpPr>
          <p:cNvPr id="179" name="Google Shape;179;p31"/>
          <p:cNvSpPr txBox="1">
            <a:spLocks noGrp="1"/>
          </p:cNvSpPr>
          <p:nvPr>
            <p:ph type="title"/>
          </p:nvPr>
        </p:nvSpPr>
        <p:spPr>
          <a:xfrm>
            <a:off x="2547321" y="201483"/>
            <a:ext cx="4462200" cy="58130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2700"/>
              <a:buFont typeface="Times New Roman"/>
              <a:buNone/>
            </a:pPr>
            <a:r>
              <a:rPr lang="en-GB" sz="3600" dirty="0" err="1">
                <a:solidFill>
                  <a:schemeClr val="accent2">
                    <a:lumMod val="60000"/>
                    <a:lumOff val="40000"/>
                  </a:schemeClr>
                </a:solidFill>
                <a:latin typeface="Proxima Nova Cn Th" panose="02000506030000020004" pitchFamily="2" charset="0"/>
              </a:rPr>
              <a:t>Раунд</a:t>
            </a:r>
            <a:endParaRPr sz="3600" dirty="0">
              <a:solidFill>
                <a:schemeClr val="accent2">
                  <a:lumMod val="60000"/>
                  <a:lumOff val="40000"/>
                </a:schemeClr>
              </a:solidFill>
              <a:latin typeface="Proxima Nova Cn Th" panose="02000506030000020004" pitchFamily="2" charset="0"/>
            </a:endParaRPr>
          </a:p>
        </p:txBody>
      </p:sp>
      <p:sp>
        <p:nvSpPr>
          <p:cNvPr id="180" name="Google Shape;180;p31"/>
          <p:cNvSpPr txBox="1"/>
          <p:nvPr/>
        </p:nvSpPr>
        <p:spPr>
          <a:xfrm>
            <a:off x="2547321" y="3388112"/>
            <a:ext cx="4462200" cy="1553905"/>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4500"/>
              <a:buFont typeface="Arial Black"/>
              <a:buNone/>
            </a:pPr>
            <a:r>
              <a:rPr lang="ru-RU" sz="4500" dirty="0">
                <a:solidFill>
                  <a:schemeClr val="accent2">
                    <a:lumMod val="60000"/>
                    <a:lumOff val="40000"/>
                  </a:schemeClr>
                </a:solidFill>
                <a:latin typeface="Arial Black"/>
                <a:ea typeface="Arial Black"/>
                <a:cs typeface="Arial Black"/>
                <a:sym typeface="Arial Black"/>
              </a:rPr>
              <a:t>Куда ставить-то?!</a:t>
            </a:r>
            <a:endParaRPr sz="2700" dirty="0">
              <a:solidFill>
                <a:schemeClr val="accent2">
                  <a:lumMod val="60000"/>
                  <a:lumOff val="40000"/>
                </a:schemeClr>
              </a:solidFill>
              <a:latin typeface="Arial Black"/>
              <a:ea typeface="Arial Black"/>
              <a:cs typeface="Arial Black"/>
              <a:sym typeface="Arial Black"/>
            </a:endParaRPr>
          </a:p>
        </p:txBody>
      </p:sp>
      <p:sp>
        <p:nvSpPr>
          <p:cNvPr id="5" name="Прямоугольник 4">
            <a:extLst>
              <a:ext uri="{FF2B5EF4-FFF2-40B4-BE49-F238E27FC236}">
                <a16:creationId xmlns:a16="http://schemas.microsoft.com/office/drawing/2014/main" id="{5EAF8DE9-168F-4820-82FA-13F87362CEC6}"/>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F54E1BFA-2632-4EDE-81F5-ACFC4076AA16}"/>
              </a:ext>
            </a:extLst>
          </p:cNvPr>
          <p:cNvSpPr/>
          <p:nvPr/>
        </p:nvSpPr>
        <p:spPr>
          <a:xfrm>
            <a:off x="8622506"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0897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7"/>
          <p:cNvSpPr txBox="1"/>
          <p:nvPr/>
        </p:nvSpPr>
        <p:spPr>
          <a:xfrm>
            <a:off x="464058" y="901844"/>
            <a:ext cx="8215884" cy="1765156"/>
          </a:xfrm>
          <a:prstGeom prst="rect">
            <a:avLst/>
          </a:prstGeom>
          <a:solidFill>
            <a:schemeClr val="bg1"/>
          </a:solidFill>
          <a:ln>
            <a:noFill/>
          </a:ln>
        </p:spPr>
        <p:txBody>
          <a:bodyPr spcFirstLastPara="1" wrap="square" lIns="68575" tIns="34275" rIns="68575" bIns="34275" anchor="t" anchorCtr="0">
            <a:noAutofit/>
          </a:bodyPr>
          <a:lstStyle/>
          <a:p>
            <a:r>
              <a:rPr lang="ru-RU" sz="3200" dirty="0">
                <a:solidFill>
                  <a:schemeClr val="dk1"/>
                </a:solidFill>
                <a:latin typeface="Times New Roman" panose="02020603050405020304" pitchFamily="18" charset="0"/>
                <a:ea typeface="Calibri"/>
                <a:cs typeface="Times New Roman" panose="02020603050405020304" pitchFamily="18" charset="0"/>
                <a:sym typeface="Calibri"/>
              </a:rPr>
              <a:t>Лес величайшее скопление органического вещества в котором все годится в пищу деревья кустарники травы ягоды грибы. </a:t>
            </a:r>
            <a:endParaRPr lang="ru-RU"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latin typeface="Times New Roman" panose="02020603050405020304" pitchFamily="18" charset="0"/>
              <a:cs typeface="Times New Roman" panose="02020603050405020304" pitchFamily="18" charset="0"/>
            </a:endParaRPr>
          </a:p>
        </p:txBody>
      </p:sp>
      <p:sp>
        <p:nvSpPr>
          <p:cNvPr id="340" name="Google Shape;340;p47"/>
          <p:cNvSpPr txBox="1"/>
          <p:nvPr/>
        </p:nvSpPr>
        <p:spPr>
          <a:xfrm>
            <a:off x="1935480" y="3233290"/>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
        <p:nvSpPr>
          <p:cNvPr id="5" name="Прямоугольник 4">
            <a:extLst>
              <a:ext uri="{FF2B5EF4-FFF2-40B4-BE49-F238E27FC236}">
                <a16:creationId xmlns:a16="http://schemas.microsoft.com/office/drawing/2014/main" id="{3A447073-8FEB-4665-9858-0DA745CACDBA}"/>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49C2488-4887-44A9-9078-0167CBD541D9}"/>
              </a:ext>
            </a:extLst>
          </p:cNvPr>
          <p:cNvSpPr txBox="1">
            <a:spLocks/>
          </p:cNvSpPr>
          <p:nvPr/>
        </p:nvSpPr>
        <p:spPr>
          <a:xfrm>
            <a:off x="480050" y="206085"/>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8"/>
          <p:cNvSpPr txBox="1"/>
          <p:nvPr/>
        </p:nvSpPr>
        <p:spPr>
          <a:xfrm>
            <a:off x="464058" y="965129"/>
            <a:ext cx="8215884" cy="2562931"/>
          </a:xfrm>
          <a:prstGeom prst="rect">
            <a:avLst/>
          </a:prstGeom>
          <a:solidFill>
            <a:schemeClr val="bg1"/>
          </a:solidFill>
          <a:ln>
            <a:noFill/>
          </a:ln>
        </p:spPr>
        <p:txBody>
          <a:bodyPr spcFirstLastPara="1" wrap="square" lIns="68575" tIns="34275" rIns="68575" bIns="34275" anchor="t" anchorCtr="0">
            <a:noAutofit/>
          </a:bodyPr>
          <a:lstStyle>
            <a:defPPr>
              <a:defRPr lang="ru-RU"/>
            </a:defPPr>
            <a:lvl1pPr>
              <a:defRPr sz="3200">
                <a:solidFill>
                  <a:schemeClr val="dk1"/>
                </a:solidFill>
                <a:latin typeface="Times New Roman" panose="02020603050405020304" pitchFamily="18" charset="0"/>
                <a:ea typeface="Calibri"/>
                <a:cs typeface="Times New Roman" panose="02020603050405020304" pitchFamily="18" charset="0"/>
              </a:defRPr>
            </a:lvl1pPr>
          </a:lstStyle>
          <a:p>
            <a:r>
              <a:rPr lang="ru-RU" dirty="0">
                <a:sym typeface="Calibri"/>
              </a:rPr>
              <a:t>Эта лагуна окруженная со всех сторон водой представляла собой тихую гавань в глубине которой утопая в зелени и сверкая под лучами заходящего солнца приютился Гонолулу маленький город Гавайского королевства</a:t>
            </a:r>
            <a:endParaRPr lang="ru-RU" dirty="0"/>
          </a:p>
          <a:p>
            <a:endParaRPr dirty="0"/>
          </a:p>
        </p:txBody>
      </p:sp>
      <p:sp>
        <p:nvSpPr>
          <p:cNvPr id="5" name="Прямоугольник 4">
            <a:extLst>
              <a:ext uri="{FF2B5EF4-FFF2-40B4-BE49-F238E27FC236}">
                <a16:creationId xmlns:a16="http://schemas.microsoft.com/office/drawing/2014/main" id="{12BC3FE1-F20D-4A1C-A98C-DCA0EA23E0D0}"/>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Google Shape;340;p47">
            <a:extLst>
              <a:ext uri="{FF2B5EF4-FFF2-40B4-BE49-F238E27FC236}">
                <a16:creationId xmlns:a16="http://schemas.microsoft.com/office/drawing/2014/main" id="{F9C17E65-F7FD-4FB9-93A0-9AA0FC9065E1}"/>
              </a:ext>
            </a:extLst>
          </p:cNvPr>
          <p:cNvSpPr txBox="1"/>
          <p:nvPr/>
        </p:nvSpPr>
        <p:spPr>
          <a:xfrm>
            <a:off x="2026920" y="3655884"/>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
        <p:nvSpPr>
          <p:cNvPr id="9" name="Google Shape;179;p31">
            <a:extLst>
              <a:ext uri="{FF2B5EF4-FFF2-40B4-BE49-F238E27FC236}">
                <a16:creationId xmlns:a16="http://schemas.microsoft.com/office/drawing/2014/main" id="{696E7CB9-C948-47D7-8407-D58C7DCB9574}"/>
              </a:ext>
            </a:extLst>
          </p:cNvPr>
          <p:cNvSpPr txBox="1">
            <a:spLocks/>
          </p:cNvSpPr>
          <p:nvPr/>
        </p:nvSpPr>
        <p:spPr>
          <a:xfrm>
            <a:off x="464058" y="219534"/>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9"/>
          <p:cNvSpPr txBox="1"/>
          <p:nvPr/>
        </p:nvSpPr>
        <p:spPr>
          <a:xfrm>
            <a:off x="464058" y="966978"/>
            <a:ext cx="8215884" cy="2324862"/>
          </a:xfrm>
          <a:prstGeom prst="rect">
            <a:avLst/>
          </a:prstGeom>
          <a:solidFill>
            <a:schemeClr val="bg1"/>
          </a:solidFill>
          <a:ln>
            <a:noFill/>
          </a:ln>
        </p:spPr>
        <p:txBody>
          <a:bodyPr spcFirstLastPara="1" wrap="square" lIns="68575" tIns="34275" rIns="68575" bIns="34275" anchor="t" anchorCtr="0">
            <a:noAutofit/>
          </a:bodyPr>
          <a:lstStyle>
            <a:defPPr>
              <a:defRPr lang="ru-RU"/>
            </a:defPPr>
            <a:lvl1pPr>
              <a:defRPr sz="3200">
                <a:solidFill>
                  <a:schemeClr val="dk1"/>
                </a:solidFill>
                <a:latin typeface="Times New Roman" panose="02020603050405020304" pitchFamily="18" charset="0"/>
                <a:ea typeface="Calibri"/>
                <a:cs typeface="Times New Roman" panose="02020603050405020304" pitchFamily="18" charset="0"/>
              </a:defRPr>
            </a:lvl1pPr>
          </a:lstStyle>
          <a:p>
            <a:r>
              <a:rPr lang="en-GB" sz="2400" dirty="0" err="1">
                <a:sym typeface="Calibri"/>
              </a:rPr>
              <a:t>На</a:t>
            </a:r>
            <a:r>
              <a:rPr lang="en-GB" sz="2400" dirty="0">
                <a:sym typeface="Calibri"/>
              </a:rPr>
              <a:t> </a:t>
            </a:r>
            <a:r>
              <a:rPr lang="en-GB" sz="2400" dirty="0" err="1">
                <a:sym typeface="Calibri"/>
              </a:rPr>
              <a:t>месте</a:t>
            </a:r>
            <a:r>
              <a:rPr lang="en-GB" sz="2400" dirty="0">
                <a:sym typeface="Calibri"/>
              </a:rPr>
              <a:t> </a:t>
            </a:r>
            <a:r>
              <a:rPr lang="en-GB" sz="2400" dirty="0" err="1">
                <a:sym typeface="Calibri"/>
              </a:rPr>
              <a:t>где</a:t>
            </a:r>
            <a:r>
              <a:rPr lang="en-GB" sz="2400" dirty="0">
                <a:sym typeface="Calibri"/>
              </a:rPr>
              <a:t> </a:t>
            </a:r>
            <a:r>
              <a:rPr lang="en-GB" sz="2400" dirty="0" err="1">
                <a:sym typeface="Calibri"/>
              </a:rPr>
              <a:t>построена</a:t>
            </a:r>
            <a:r>
              <a:rPr lang="en-GB" sz="2400" dirty="0">
                <a:sym typeface="Calibri"/>
              </a:rPr>
              <a:t> </a:t>
            </a:r>
            <a:r>
              <a:rPr lang="en-GB" sz="2400" dirty="0" err="1">
                <a:sym typeface="Calibri"/>
              </a:rPr>
              <a:t>Покровская</a:t>
            </a:r>
            <a:r>
              <a:rPr lang="en-GB" sz="2400" dirty="0">
                <a:sym typeface="Calibri"/>
              </a:rPr>
              <a:t> </a:t>
            </a:r>
            <a:r>
              <a:rPr lang="en-GB" sz="2400" dirty="0" err="1">
                <a:sym typeface="Calibri"/>
              </a:rPr>
              <a:t>церковь</a:t>
            </a:r>
            <a:r>
              <a:rPr lang="en-GB" sz="2400" dirty="0">
                <a:sym typeface="Calibri"/>
              </a:rPr>
              <a:t> </a:t>
            </a:r>
            <a:r>
              <a:rPr lang="en-GB" sz="2400" dirty="0" err="1">
                <a:sym typeface="Calibri"/>
              </a:rPr>
              <a:t>сначала</a:t>
            </a:r>
            <a:r>
              <a:rPr lang="en-GB" sz="2400" dirty="0">
                <a:sym typeface="Calibri"/>
              </a:rPr>
              <a:t> </a:t>
            </a:r>
            <a:r>
              <a:rPr lang="en-GB" sz="2400" dirty="0" err="1">
                <a:sym typeface="Calibri"/>
              </a:rPr>
              <a:t>были</a:t>
            </a:r>
            <a:r>
              <a:rPr lang="en-GB" sz="2400" dirty="0">
                <a:sym typeface="Calibri"/>
              </a:rPr>
              <a:t> </a:t>
            </a:r>
            <a:r>
              <a:rPr lang="en-GB" sz="2400" dirty="0" err="1">
                <a:sym typeface="Calibri"/>
              </a:rPr>
              <a:t>засыпаны</a:t>
            </a:r>
            <a:r>
              <a:rPr lang="en-GB" sz="2400" dirty="0">
                <a:sym typeface="Calibri"/>
              </a:rPr>
              <a:t> </a:t>
            </a:r>
            <a:r>
              <a:rPr lang="en-GB" sz="2400" dirty="0" err="1">
                <a:sym typeface="Calibri"/>
              </a:rPr>
              <a:t>слои</a:t>
            </a:r>
            <a:r>
              <a:rPr lang="en-GB" sz="2400" dirty="0">
                <a:sym typeface="Calibri"/>
              </a:rPr>
              <a:t> </a:t>
            </a:r>
            <a:r>
              <a:rPr lang="en-GB" sz="2400" dirty="0" err="1">
                <a:sym typeface="Calibri"/>
              </a:rPr>
              <a:t>глины</a:t>
            </a:r>
            <a:r>
              <a:rPr lang="en-GB" sz="2400" dirty="0">
                <a:sym typeface="Calibri"/>
              </a:rPr>
              <a:t> </a:t>
            </a:r>
            <a:r>
              <a:rPr lang="en-GB" sz="2400" dirty="0" err="1">
                <a:sym typeface="Calibri"/>
              </a:rPr>
              <a:t>за</a:t>
            </a:r>
            <a:r>
              <a:rPr lang="en-GB" sz="2400" dirty="0">
                <a:sym typeface="Calibri"/>
              </a:rPr>
              <a:t> </a:t>
            </a:r>
            <a:r>
              <a:rPr lang="en-GB" sz="2400" dirty="0" err="1">
                <a:sym typeface="Calibri"/>
              </a:rPr>
              <a:t>усадкой</a:t>
            </a:r>
            <a:r>
              <a:rPr lang="en-GB" sz="2400" dirty="0">
                <a:sym typeface="Calibri"/>
              </a:rPr>
              <a:t> </a:t>
            </a:r>
            <a:r>
              <a:rPr lang="en-GB" sz="2400" dirty="0" err="1">
                <a:sym typeface="Calibri"/>
              </a:rPr>
              <a:t>которых</a:t>
            </a:r>
            <a:r>
              <a:rPr lang="en-GB" sz="2400" dirty="0">
                <a:sym typeface="Calibri"/>
              </a:rPr>
              <a:t> </a:t>
            </a:r>
            <a:r>
              <a:rPr lang="en-GB" sz="2400" dirty="0" err="1">
                <a:sym typeface="Calibri"/>
              </a:rPr>
              <a:t>внимательно</a:t>
            </a:r>
            <a:r>
              <a:rPr lang="en-GB" sz="2400" dirty="0">
                <a:sym typeface="Calibri"/>
              </a:rPr>
              <a:t> </a:t>
            </a:r>
            <a:r>
              <a:rPr lang="en-GB" sz="2400" dirty="0" err="1">
                <a:sym typeface="Calibri"/>
              </a:rPr>
              <a:t>наблюдали</a:t>
            </a:r>
            <a:r>
              <a:rPr lang="en-GB" sz="2400" dirty="0">
                <a:sym typeface="Calibri"/>
              </a:rPr>
              <a:t> и </a:t>
            </a:r>
            <a:r>
              <a:rPr lang="en-GB" sz="2400" dirty="0" err="1">
                <a:sym typeface="Calibri"/>
              </a:rPr>
              <a:t>когда</a:t>
            </a:r>
            <a:r>
              <a:rPr lang="en-GB" sz="2400" dirty="0">
                <a:sym typeface="Calibri"/>
              </a:rPr>
              <a:t> </a:t>
            </a:r>
            <a:r>
              <a:rPr lang="en-GB" sz="2400" dirty="0" err="1">
                <a:sym typeface="Calibri"/>
              </a:rPr>
              <a:t>устойчивая</a:t>
            </a:r>
            <a:r>
              <a:rPr lang="en-GB" sz="2400" dirty="0">
                <a:sym typeface="Calibri"/>
              </a:rPr>
              <a:t> </a:t>
            </a:r>
            <a:r>
              <a:rPr lang="en-GB" sz="2400" dirty="0" err="1">
                <a:sym typeface="Calibri"/>
              </a:rPr>
              <a:t>высота</a:t>
            </a:r>
            <a:r>
              <a:rPr lang="en-GB" sz="2400" dirty="0">
                <a:sym typeface="Calibri"/>
              </a:rPr>
              <a:t> </a:t>
            </a:r>
            <a:r>
              <a:rPr lang="en-GB" sz="2400" dirty="0" err="1">
                <a:sym typeface="Calibri"/>
              </a:rPr>
              <a:t>этого</a:t>
            </a:r>
            <a:r>
              <a:rPr lang="en-GB" sz="2400" dirty="0">
                <a:sym typeface="Calibri"/>
              </a:rPr>
              <a:t> </a:t>
            </a:r>
            <a:r>
              <a:rPr lang="en-GB" sz="2400" dirty="0" err="1">
                <a:sym typeface="Calibri"/>
              </a:rPr>
              <a:t>основания</a:t>
            </a:r>
            <a:r>
              <a:rPr lang="en-GB" sz="2400" dirty="0">
                <a:sym typeface="Calibri"/>
              </a:rPr>
              <a:t> </a:t>
            </a:r>
            <a:r>
              <a:rPr lang="en-GB" sz="2400" dirty="0" err="1">
                <a:sym typeface="Calibri"/>
              </a:rPr>
              <a:t>превысила</a:t>
            </a:r>
            <a:r>
              <a:rPr lang="en-GB" sz="2400" dirty="0">
                <a:sym typeface="Calibri"/>
              </a:rPr>
              <a:t> </a:t>
            </a:r>
            <a:r>
              <a:rPr lang="en-GB" sz="2400" dirty="0" err="1">
                <a:sym typeface="Calibri"/>
              </a:rPr>
              <a:t>уровень</a:t>
            </a:r>
            <a:r>
              <a:rPr lang="en-GB" sz="2400" dirty="0">
                <a:sym typeface="Calibri"/>
              </a:rPr>
              <a:t> </a:t>
            </a:r>
            <a:r>
              <a:rPr lang="en-GB" sz="2400" dirty="0" err="1">
                <a:sym typeface="Calibri"/>
              </a:rPr>
              <a:t>самого</a:t>
            </a:r>
            <a:r>
              <a:rPr lang="en-GB" sz="2400" dirty="0">
                <a:sym typeface="Calibri"/>
              </a:rPr>
              <a:t> </a:t>
            </a:r>
            <a:r>
              <a:rPr lang="en-GB" sz="2400" dirty="0" err="1">
                <a:sym typeface="Calibri"/>
              </a:rPr>
              <a:t>сильного</a:t>
            </a:r>
            <a:r>
              <a:rPr lang="en-GB" sz="2400" dirty="0">
                <a:sym typeface="Calibri"/>
              </a:rPr>
              <a:t> </a:t>
            </a:r>
            <a:r>
              <a:rPr lang="en-GB" sz="2400" dirty="0" err="1">
                <a:sym typeface="Calibri"/>
              </a:rPr>
              <a:t>весеннего</a:t>
            </a:r>
            <a:r>
              <a:rPr lang="en-GB" sz="2400" dirty="0">
                <a:sym typeface="Calibri"/>
              </a:rPr>
              <a:t> </a:t>
            </a:r>
            <a:r>
              <a:rPr lang="en-GB" sz="2400" dirty="0" err="1">
                <a:sym typeface="Calibri"/>
              </a:rPr>
              <a:t>паводка</a:t>
            </a:r>
            <a:r>
              <a:rPr lang="en-GB" sz="2400" dirty="0">
                <a:sym typeface="Calibri"/>
              </a:rPr>
              <a:t> </a:t>
            </a:r>
            <a:r>
              <a:rPr lang="en-GB" sz="2400" dirty="0" err="1">
                <a:sym typeface="Calibri"/>
              </a:rPr>
              <a:t>возвышенность</a:t>
            </a:r>
            <a:r>
              <a:rPr lang="en-GB" sz="2400" dirty="0">
                <a:sym typeface="Calibri"/>
              </a:rPr>
              <a:t> </a:t>
            </a:r>
            <a:r>
              <a:rPr lang="en-GB" sz="2400" dirty="0" err="1">
                <a:sym typeface="Calibri"/>
              </a:rPr>
              <a:t>покрыли</a:t>
            </a:r>
            <a:r>
              <a:rPr lang="en-GB" sz="2400" dirty="0">
                <a:sym typeface="Calibri"/>
              </a:rPr>
              <a:t> </a:t>
            </a:r>
            <a:r>
              <a:rPr lang="en-GB" sz="2400" dirty="0" err="1">
                <a:sym typeface="Calibri"/>
              </a:rPr>
              <a:t>доставленными</a:t>
            </a:r>
            <a:r>
              <a:rPr lang="en-GB" sz="2400" dirty="0">
                <a:sym typeface="Calibri"/>
              </a:rPr>
              <a:t> </a:t>
            </a:r>
            <a:r>
              <a:rPr lang="en-GB" sz="2400" dirty="0" err="1">
                <a:sym typeface="Calibri"/>
              </a:rPr>
              <a:t>сюда</a:t>
            </a:r>
            <a:r>
              <a:rPr lang="en-GB" sz="2400" dirty="0">
                <a:sym typeface="Calibri"/>
              </a:rPr>
              <a:t> </a:t>
            </a:r>
            <a:r>
              <a:rPr lang="en-GB" sz="2400" dirty="0" err="1">
                <a:sym typeface="Calibri"/>
              </a:rPr>
              <a:t>белокаменными</a:t>
            </a:r>
            <a:r>
              <a:rPr lang="en-GB" sz="2400" dirty="0">
                <a:sym typeface="Calibri"/>
              </a:rPr>
              <a:t> </a:t>
            </a:r>
            <a:r>
              <a:rPr lang="en-GB" sz="2400" dirty="0" err="1">
                <a:sym typeface="Calibri"/>
              </a:rPr>
              <a:t>плитами</a:t>
            </a:r>
            <a:r>
              <a:rPr lang="en-GB" sz="2400" dirty="0">
                <a:sym typeface="Calibri"/>
              </a:rPr>
              <a:t>.</a:t>
            </a:r>
            <a:endParaRPr sz="2400" dirty="0"/>
          </a:p>
        </p:txBody>
      </p:sp>
      <p:sp>
        <p:nvSpPr>
          <p:cNvPr id="5" name="Прямоугольник 4">
            <a:extLst>
              <a:ext uri="{FF2B5EF4-FFF2-40B4-BE49-F238E27FC236}">
                <a16:creationId xmlns:a16="http://schemas.microsoft.com/office/drawing/2014/main" id="{C9D7D56A-DF76-4E38-9396-BAFE8EA54FC8}"/>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DE2737E-0F84-40EF-B9E3-8619BA12F7FA}"/>
              </a:ext>
            </a:extLst>
          </p:cNvPr>
          <p:cNvSpPr txBox="1">
            <a:spLocks/>
          </p:cNvSpPr>
          <p:nvPr/>
        </p:nvSpPr>
        <p:spPr>
          <a:xfrm>
            <a:off x="464058" y="273558"/>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
        <p:nvSpPr>
          <p:cNvPr id="9" name="Google Shape;340;p47">
            <a:extLst>
              <a:ext uri="{FF2B5EF4-FFF2-40B4-BE49-F238E27FC236}">
                <a16:creationId xmlns:a16="http://schemas.microsoft.com/office/drawing/2014/main" id="{34601CED-FCF1-4024-A928-01F3993AB812}"/>
              </a:ext>
            </a:extLst>
          </p:cNvPr>
          <p:cNvSpPr txBox="1"/>
          <p:nvPr/>
        </p:nvSpPr>
        <p:spPr>
          <a:xfrm>
            <a:off x="2026920" y="3655884"/>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p:nvPr/>
        </p:nvSpPr>
        <p:spPr>
          <a:xfrm>
            <a:off x="586740" y="1572640"/>
            <a:ext cx="4550414" cy="15279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4500"/>
              <a:buFont typeface="Arial Black"/>
              <a:buNone/>
            </a:pPr>
            <a:r>
              <a:rPr lang="en-GB" sz="4500" dirty="0">
                <a:solidFill>
                  <a:schemeClr val="accent2"/>
                </a:solidFill>
                <a:latin typeface="Arial Black"/>
                <a:ea typeface="Arial Black"/>
                <a:cs typeface="Arial Black"/>
                <a:sym typeface="Arial Black"/>
              </a:rPr>
              <a:t>У </a:t>
            </a:r>
            <a:r>
              <a:rPr lang="en-GB" sz="4500" dirty="0" err="1">
                <a:solidFill>
                  <a:schemeClr val="accent2"/>
                </a:solidFill>
                <a:latin typeface="Arial Black"/>
                <a:ea typeface="Arial Black"/>
                <a:cs typeface="Arial Black"/>
                <a:sym typeface="Arial Black"/>
              </a:rPr>
              <a:t>вас</a:t>
            </a:r>
            <a:r>
              <a:rPr lang="en-GB" sz="4500" dirty="0">
                <a:solidFill>
                  <a:schemeClr val="accent2"/>
                </a:solidFill>
                <a:latin typeface="Arial Black"/>
                <a:ea typeface="Arial Black"/>
                <a:cs typeface="Arial Black"/>
                <a:sym typeface="Arial Black"/>
              </a:rPr>
              <a:t> </a:t>
            </a:r>
            <a:r>
              <a:rPr lang="en-GB" sz="4500" dirty="0" err="1">
                <a:solidFill>
                  <a:schemeClr val="accent2"/>
                </a:solidFill>
                <a:latin typeface="Arial Black"/>
                <a:ea typeface="Arial Black"/>
                <a:cs typeface="Arial Black"/>
                <a:sym typeface="Arial Black"/>
              </a:rPr>
              <a:t>есть</a:t>
            </a:r>
            <a:r>
              <a:rPr lang="en-GB" sz="4500" dirty="0">
                <a:solidFill>
                  <a:schemeClr val="accent2"/>
                </a:solidFill>
                <a:latin typeface="Arial Black"/>
                <a:ea typeface="Arial Black"/>
                <a:cs typeface="Arial Black"/>
                <a:sym typeface="Arial Black"/>
              </a:rPr>
              <a:t> 100 </a:t>
            </a:r>
            <a:r>
              <a:rPr lang="en-GB" sz="4500" dirty="0" err="1">
                <a:solidFill>
                  <a:schemeClr val="accent2"/>
                </a:solidFill>
                <a:latin typeface="Arial Black"/>
                <a:ea typeface="Arial Black"/>
                <a:cs typeface="Arial Black"/>
                <a:sym typeface="Arial Black"/>
              </a:rPr>
              <a:t>секунд</a:t>
            </a:r>
            <a:r>
              <a:rPr lang="en-GB" sz="4500" dirty="0">
                <a:solidFill>
                  <a:schemeClr val="accent2"/>
                </a:solidFill>
                <a:latin typeface="Arial Black"/>
                <a:ea typeface="Arial Black"/>
                <a:cs typeface="Arial Black"/>
                <a:sym typeface="Arial Black"/>
              </a:rPr>
              <a:t>!</a:t>
            </a:r>
            <a:endParaRPr sz="2700" dirty="0">
              <a:solidFill>
                <a:schemeClr val="accent2"/>
              </a:solidFill>
              <a:latin typeface="Arial Black"/>
              <a:ea typeface="Arial Black"/>
              <a:cs typeface="Arial Black"/>
              <a:sym typeface="Arial Black"/>
            </a:endParaRPr>
          </a:p>
        </p:txBody>
      </p:sp>
      <p:pic>
        <p:nvPicPr>
          <p:cNvPr id="1026" name="Picture 2">
            <a:extLst>
              <a:ext uri="{FF2B5EF4-FFF2-40B4-BE49-F238E27FC236}">
                <a16:creationId xmlns:a16="http://schemas.microsoft.com/office/drawing/2014/main" id="{4A1389D4-C294-4A29-995D-1E2816F1C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4" y="420160"/>
            <a:ext cx="3832860" cy="3832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A6CBC9-3834-4786-84B0-39C0964CF17F}"/>
              </a:ext>
            </a:extLst>
          </p:cNvPr>
          <p:cNvSpPr txBox="1"/>
          <p:nvPr/>
        </p:nvSpPr>
        <p:spPr>
          <a:xfrm>
            <a:off x="586740" y="3451860"/>
            <a:ext cx="4290060" cy="584775"/>
          </a:xfrm>
          <a:prstGeom prst="rect">
            <a:avLst/>
          </a:prstGeom>
          <a:noFill/>
        </p:spPr>
        <p:txBody>
          <a:bodyPr wrap="square" rtlCol="0">
            <a:spAutoFit/>
          </a:bodyPr>
          <a:lstStyle/>
          <a:p>
            <a:r>
              <a:rPr lang="ru-RU" sz="3200" dirty="0">
                <a:latin typeface="Proxima Nova Cn Th" panose="02000506030000020004" pitchFamily="2" charset="0"/>
              </a:rPr>
              <a:t>Проверьте ваши ответы</a:t>
            </a:r>
          </a:p>
        </p:txBody>
      </p:sp>
      <p:sp>
        <p:nvSpPr>
          <p:cNvPr id="5" name="Google Shape;179;p31">
            <a:extLst>
              <a:ext uri="{FF2B5EF4-FFF2-40B4-BE49-F238E27FC236}">
                <a16:creationId xmlns:a16="http://schemas.microsoft.com/office/drawing/2014/main" id="{7D110B12-1095-466E-859F-8ECAD5206ED0}"/>
              </a:ext>
            </a:extLst>
          </p:cNvPr>
          <p:cNvSpPr txBox="1">
            <a:spLocks/>
          </p:cNvSpPr>
          <p:nvPr/>
        </p:nvSpPr>
        <p:spPr>
          <a:xfrm>
            <a:off x="464058" y="273558"/>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extLst>
      <p:ext uri="{BB962C8B-B14F-4D97-AF65-F5344CB8AC3E}">
        <p14:creationId xmlns:p14="http://schemas.microsoft.com/office/powerpoint/2010/main" val="4050465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31"/>
          <p:cNvSpPr txBox="1"/>
          <p:nvPr/>
        </p:nvSpPr>
        <p:spPr>
          <a:xfrm>
            <a:off x="1745540" y="1688852"/>
            <a:ext cx="5652919" cy="1553905"/>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4500"/>
              <a:buFont typeface="Arial Black"/>
              <a:buNone/>
            </a:pPr>
            <a:r>
              <a:rPr lang="ru-RU" sz="8000" dirty="0">
                <a:solidFill>
                  <a:schemeClr val="accent2"/>
                </a:solidFill>
                <a:latin typeface="Arial Black"/>
                <a:ea typeface="Arial Black"/>
                <a:cs typeface="Arial Black"/>
                <a:sym typeface="Arial Black"/>
              </a:rPr>
              <a:t>Ответы</a:t>
            </a:r>
            <a:endParaRPr sz="4800" dirty="0">
              <a:solidFill>
                <a:schemeClr val="accent2"/>
              </a:solidFill>
              <a:latin typeface="Arial Black"/>
              <a:ea typeface="Arial Black"/>
              <a:cs typeface="Arial Black"/>
              <a:sym typeface="Arial Black"/>
            </a:endParaRPr>
          </a:p>
        </p:txBody>
      </p:sp>
      <p:sp>
        <p:nvSpPr>
          <p:cNvPr id="5" name="Прямоугольник 4">
            <a:extLst>
              <a:ext uri="{FF2B5EF4-FFF2-40B4-BE49-F238E27FC236}">
                <a16:creationId xmlns:a16="http://schemas.microsoft.com/office/drawing/2014/main" id="{5EAF8DE9-168F-4820-82FA-13F87362CEC6}"/>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F54E1BFA-2632-4EDE-81F5-ACFC4076AA16}"/>
              </a:ext>
            </a:extLst>
          </p:cNvPr>
          <p:cNvSpPr/>
          <p:nvPr/>
        </p:nvSpPr>
        <p:spPr>
          <a:xfrm>
            <a:off x="8622506"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4C11CC54-8D16-4EFE-A415-828E92C43640}"/>
              </a:ext>
            </a:extLst>
          </p:cNvPr>
          <p:cNvSpPr txBox="1"/>
          <p:nvPr/>
        </p:nvSpPr>
        <p:spPr>
          <a:xfrm>
            <a:off x="1789033" y="3409950"/>
            <a:ext cx="5402580" cy="1077218"/>
          </a:xfrm>
          <a:prstGeom prst="rect">
            <a:avLst/>
          </a:prstGeom>
          <a:noFill/>
        </p:spPr>
        <p:txBody>
          <a:bodyPr wrap="square" rtlCol="0">
            <a:spAutoFit/>
          </a:bodyPr>
          <a:lstStyle/>
          <a:p>
            <a:pPr algn="ctr"/>
            <a:r>
              <a:rPr lang="ru-RU" sz="3200" dirty="0">
                <a:latin typeface="Proxima Nova Cn Th" panose="02000506030000020004" pitchFamily="2" charset="0"/>
              </a:rPr>
              <a:t>Готовьте ваши объяснения и аргументы</a:t>
            </a:r>
          </a:p>
        </p:txBody>
      </p:sp>
      <p:sp>
        <p:nvSpPr>
          <p:cNvPr id="9" name="Google Shape;179;p31">
            <a:extLst>
              <a:ext uri="{FF2B5EF4-FFF2-40B4-BE49-F238E27FC236}">
                <a16:creationId xmlns:a16="http://schemas.microsoft.com/office/drawing/2014/main" id="{D3E0A0C5-1F1A-4CAE-B833-716089F770C8}"/>
              </a:ext>
            </a:extLst>
          </p:cNvPr>
          <p:cNvSpPr txBox="1">
            <a:spLocks/>
          </p:cNvSpPr>
          <p:nvPr/>
        </p:nvSpPr>
        <p:spPr>
          <a:xfrm>
            <a:off x="521494" y="273558"/>
            <a:ext cx="8101012"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extLst>
      <p:ext uri="{BB962C8B-B14F-4D97-AF65-F5344CB8AC3E}">
        <p14:creationId xmlns:p14="http://schemas.microsoft.com/office/powerpoint/2010/main" val="390464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7"/>
          <p:cNvSpPr txBox="1"/>
          <p:nvPr/>
        </p:nvSpPr>
        <p:spPr>
          <a:xfrm>
            <a:off x="464058" y="901844"/>
            <a:ext cx="8215884" cy="1765156"/>
          </a:xfrm>
          <a:prstGeom prst="rect">
            <a:avLst/>
          </a:prstGeom>
          <a:solidFill>
            <a:schemeClr val="bg1"/>
          </a:solidFill>
          <a:ln>
            <a:noFill/>
          </a:ln>
        </p:spPr>
        <p:txBody>
          <a:bodyPr spcFirstLastPara="1" wrap="square" lIns="68575" tIns="34275" rIns="68575" bIns="34275" anchor="t" anchorCtr="0">
            <a:noAutofit/>
          </a:bodyPr>
          <a:lstStyle/>
          <a:p>
            <a:r>
              <a:rPr lang="ru-RU" sz="3200" dirty="0">
                <a:solidFill>
                  <a:schemeClr val="dk1"/>
                </a:solidFill>
                <a:latin typeface="Times New Roman" panose="02020603050405020304" pitchFamily="18" charset="0"/>
                <a:ea typeface="Calibri"/>
                <a:cs typeface="Times New Roman" panose="02020603050405020304" pitchFamily="18" charset="0"/>
                <a:sym typeface="Calibri"/>
              </a:rPr>
              <a:t>Лес </a:t>
            </a:r>
            <a:r>
              <a:rPr lang="ru-RU" sz="3200" b="1"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величайшее скопление органического вещества</a:t>
            </a:r>
            <a:r>
              <a:rPr lang="ru-RU" sz="3200"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в котором </a:t>
            </a:r>
            <a:r>
              <a:rPr lang="ru-RU" sz="3200" b="1" i="1" dirty="0">
                <a:solidFill>
                  <a:schemeClr val="accent2">
                    <a:lumMod val="60000"/>
                    <a:lumOff val="40000"/>
                  </a:schemeClr>
                </a:solidFill>
                <a:latin typeface="Times New Roman" panose="02020603050405020304" pitchFamily="18" charset="0"/>
                <a:ea typeface="Calibri"/>
                <a:cs typeface="Times New Roman" panose="02020603050405020304" pitchFamily="18" charset="0"/>
                <a:sym typeface="Calibri"/>
              </a:rPr>
              <a:t>все</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годится в пищу: деревья</a:t>
            </a:r>
            <a:r>
              <a:rPr lang="ru-RU" sz="3200"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кустарники</a:t>
            </a:r>
            <a:r>
              <a:rPr lang="ru-RU" sz="3200"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травы</a:t>
            </a:r>
            <a:r>
              <a:rPr lang="ru-RU" sz="3200"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ягоды</a:t>
            </a:r>
            <a:r>
              <a:rPr lang="ru-RU" sz="3200" dirty="0">
                <a:solidFill>
                  <a:schemeClr val="accent2"/>
                </a:solidFill>
                <a:latin typeface="Times New Roman" panose="02020603050405020304" pitchFamily="18" charset="0"/>
                <a:ea typeface="Calibri"/>
                <a:cs typeface="Times New Roman" panose="02020603050405020304" pitchFamily="18" charset="0"/>
                <a:sym typeface="Calibri"/>
              </a:rPr>
              <a:t>,</a:t>
            </a:r>
            <a:r>
              <a:rPr lang="ru-RU" sz="3200" dirty="0">
                <a:solidFill>
                  <a:schemeClr val="dk1"/>
                </a:solidFill>
                <a:latin typeface="Times New Roman" panose="02020603050405020304" pitchFamily="18" charset="0"/>
                <a:ea typeface="Calibri"/>
                <a:cs typeface="Times New Roman" panose="02020603050405020304" pitchFamily="18" charset="0"/>
                <a:sym typeface="Calibri"/>
              </a:rPr>
              <a:t> грибы. </a:t>
            </a:r>
            <a:endParaRPr lang="ru-RU"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latin typeface="Times New Roman" panose="02020603050405020304" pitchFamily="18" charset="0"/>
              <a:cs typeface="Times New Roman" panose="02020603050405020304" pitchFamily="18" charset="0"/>
            </a:endParaRPr>
          </a:p>
        </p:txBody>
      </p:sp>
      <p:sp>
        <p:nvSpPr>
          <p:cNvPr id="340" name="Google Shape;340;p47"/>
          <p:cNvSpPr txBox="1"/>
          <p:nvPr/>
        </p:nvSpPr>
        <p:spPr>
          <a:xfrm>
            <a:off x="1935480" y="3233290"/>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
        <p:nvSpPr>
          <p:cNvPr id="5" name="Прямоугольник 4">
            <a:extLst>
              <a:ext uri="{FF2B5EF4-FFF2-40B4-BE49-F238E27FC236}">
                <a16:creationId xmlns:a16="http://schemas.microsoft.com/office/drawing/2014/main" id="{3A447073-8FEB-4665-9858-0DA745CACDBA}"/>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49C2488-4887-44A9-9078-0167CBD541D9}"/>
              </a:ext>
            </a:extLst>
          </p:cNvPr>
          <p:cNvSpPr txBox="1">
            <a:spLocks/>
          </p:cNvSpPr>
          <p:nvPr/>
        </p:nvSpPr>
        <p:spPr>
          <a:xfrm>
            <a:off x="480050" y="206085"/>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extLst>
      <p:ext uri="{BB962C8B-B14F-4D97-AF65-F5344CB8AC3E}">
        <p14:creationId xmlns:p14="http://schemas.microsoft.com/office/powerpoint/2010/main" val="187307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8"/>
          <p:cNvSpPr txBox="1"/>
          <p:nvPr/>
        </p:nvSpPr>
        <p:spPr>
          <a:xfrm>
            <a:off x="464058" y="965129"/>
            <a:ext cx="8215884" cy="2562931"/>
          </a:xfrm>
          <a:prstGeom prst="rect">
            <a:avLst/>
          </a:prstGeom>
          <a:solidFill>
            <a:schemeClr val="bg1"/>
          </a:solidFill>
          <a:ln>
            <a:noFill/>
          </a:ln>
        </p:spPr>
        <p:txBody>
          <a:bodyPr spcFirstLastPara="1" wrap="square" lIns="68575" tIns="34275" rIns="68575" bIns="34275" anchor="t" anchorCtr="0">
            <a:noAutofit/>
          </a:bodyPr>
          <a:lstStyle>
            <a:defPPr>
              <a:defRPr lang="ru-RU"/>
            </a:defPPr>
            <a:lvl1pPr>
              <a:defRPr sz="3200">
                <a:solidFill>
                  <a:schemeClr val="dk1"/>
                </a:solidFill>
                <a:latin typeface="Times New Roman" panose="02020603050405020304" pitchFamily="18" charset="0"/>
                <a:ea typeface="Calibri"/>
                <a:cs typeface="Times New Roman" panose="02020603050405020304" pitchFamily="18" charset="0"/>
              </a:defRPr>
            </a:lvl1pPr>
          </a:lstStyle>
          <a:p>
            <a:r>
              <a:rPr lang="ru-RU" sz="2800" dirty="0">
                <a:sym typeface="Calibri"/>
              </a:rPr>
              <a:t>Эта лагуна</a:t>
            </a:r>
            <a:r>
              <a:rPr lang="ru-RU" sz="2800" dirty="0">
                <a:solidFill>
                  <a:schemeClr val="accent2"/>
                </a:solidFill>
                <a:sym typeface="Calibri"/>
              </a:rPr>
              <a:t>,</a:t>
            </a:r>
            <a:r>
              <a:rPr lang="ru-RU" sz="2800" dirty="0">
                <a:sym typeface="Calibri"/>
              </a:rPr>
              <a:t> окруженная со всех сторон водой</a:t>
            </a:r>
            <a:r>
              <a:rPr lang="ru-RU" sz="2800" dirty="0">
                <a:solidFill>
                  <a:schemeClr val="accent2"/>
                </a:solidFill>
                <a:sym typeface="Calibri"/>
              </a:rPr>
              <a:t>,</a:t>
            </a:r>
            <a:r>
              <a:rPr lang="ru-RU" sz="2800" dirty="0">
                <a:sym typeface="Calibri"/>
              </a:rPr>
              <a:t> представляла собой тихую гавань</a:t>
            </a:r>
            <a:r>
              <a:rPr lang="ru-RU" sz="2800" dirty="0">
                <a:solidFill>
                  <a:schemeClr val="accent2"/>
                </a:solidFill>
                <a:sym typeface="Calibri"/>
              </a:rPr>
              <a:t>,</a:t>
            </a:r>
            <a:r>
              <a:rPr lang="ru-RU" sz="2800" dirty="0">
                <a:sym typeface="Calibri"/>
              </a:rPr>
              <a:t> в глубине которой</a:t>
            </a:r>
            <a:r>
              <a:rPr lang="ru-RU" sz="2800" b="1" dirty="0">
                <a:solidFill>
                  <a:schemeClr val="accent2"/>
                </a:solidFill>
                <a:sym typeface="Calibri"/>
              </a:rPr>
              <a:t>,</a:t>
            </a:r>
            <a:r>
              <a:rPr lang="ru-RU" sz="2800" dirty="0">
                <a:sym typeface="Calibri"/>
              </a:rPr>
              <a:t> утопая в зелени </a:t>
            </a:r>
            <a:r>
              <a:rPr lang="ru-RU" sz="2800" b="1" i="1" dirty="0">
                <a:solidFill>
                  <a:schemeClr val="accent2">
                    <a:lumMod val="60000"/>
                    <a:lumOff val="40000"/>
                  </a:schemeClr>
                </a:solidFill>
                <a:sym typeface="Calibri"/>
              </a:rPr>
              <a:t>и</a:t>
            </a:r>
            <a:r>
              <a:rPr lang="ru-RU" sz="2800" dirty="0">
                <a:sym typeface="Calibri"/>
              </a:rPr>
              <a:t> сверкая под лучами заходящего солнца</a:t>
            </a:r>
            <a:r>
              <a:rPr lang="ru-RU" sz="2800" dirty="0">
                <a:solidFill>
                  <a:schemeClr val="accent2"/>
                </a:solidFill>
                <a:sym typeface="Calibri"/>
              </a:rPr>
              <a:t>,</a:t>
            </a:r>
            <a:r>
              <a:rPr lang="ru-RU" sz="2800" dirty="0">
                <a:sym typeface="Calibri"/>
              </a:rPr>
              <a:t> приютился Гонолулу </a:t>
            </a:r>
            <a:r>
              <a:rPr lang="ru-RU" sz="2800" b="1" dirty="0">
                <a:solidFill>
                  <a:schemeClr val="accent2"/>
                </a:solidFill>
                <a:sym typeface="Calibri"/>
              </a:rPr>
              <a:t>(,) -</a:t>
            </a:r>
            <a:r>
              <a:rPr lang="ru-RU" sz="2800" dirty="0">
                <a:sym typeface="Calibri"/>
              </a:rPr>
              <a:t> маленький город Гавайского королевства</a:t>
            </a:r>
            <a:endParaRPr lang="ru-RU" sz="2800" dirty="0"/>
          </a:p>
          <a:p>
            <a:endParaRPr sz="2800" dirty="0"/>
          </a:p>
        </p:txBody>
      </p:sp>
      <p:sp>
        <p:nvSpPr>
          <p:cNvPr id="5" name="Прямоугольник 4">
            <a:extLst>
              <a:ext uri="{FF2B5EF4-FFF2-40B4-BE49-F238E27FC236}">
                <a16:creationId xmlns:a16="http://schemas.microsoft.com/office/drawing/2014/main" id="{12BC3FE1-F20D-4A1C-A98C-DCA0EA23E0D0}"/>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Google Shape;340;p47">
            <a:extLst>
              <a:ext uri="{FF2B5EF4-FFF2-40B4-BE49-F238E27FC236}">
                <a16:creationId xmlns:a16="http://schemas.microsoft.com/office/drawing/2014/main" id="{F9C17E65-F7FD-4FB9-93A0-9AA0FC9065E1}"/>
              </a:ext>
            </a:extLst>
          </p:cNvPr>
          <p:cNvSpPr txBox="1"/>
          <p:nvPr/>
        </p:nvSpPr>
        <p:spPr>
          <a:xfrm>
            <a:off x="2026920" y="3655884"/>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
        <p:nvSpPr>
          <p:cNvPr id="9" name="Google Shape;179;p31">
            <a:extLst>
              <a:ext uri="{FF2B5EF4-FFF2-40B4-BE49-F238E27FC236}">
                <a16:creationId xmlns:a16="http://schemas.microsoft.com/office/drawing/2014/main" id="{696E7CB9-C948-47D7-8407-D58C7DCB9574}"/>
              </a:ext>
            </a:extLst>
          </p:cNvPr>
          <p:cNvSpPr txBox="1">
            <a:spLocks/>
          </p:cNvSpPr>
          <p:nvPr/>
        </p:nvSpPr>
        <p:spPr>
          <a:xfrm>
            <a:off x="464058" y="219534"/>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Tree>
    <p:extLst>
      <p:ext uri="{BB962C8B-B14F-4D97-AF65-F5344CB8AC3E}">
        <p14:creationId xmlns:p14="http://schemas.microsoft.com/office/powerpoint/2010/main" val="380065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9"/>
          <p:cNvSpPr txBox="1"/>
          <p:nvPr/>
        </p:nvSpPr>
        <p:spPr>
          <a:xfrm>
            <a:off x="464058" y="966978"/>
            <a:ext cx="8215884" cy="2324862"/>
          </a:xfrm>
          <a:prstGeom prst="rect">
            <a:avLst/>
          </a:prstGeom>
          <a:solidFill>
            <a:schemeClr val="bg1"/>
          </a:solidFill>
          <a:ln>
            <a:noFill/>
          </a:ln>
        </p:spPr>
        <p:txBody>
          <a:bodyPr spcFirstLastPara="1" wrap="square" lIns="68575" tIns="34275" rIns="68575" bIns="34275" anchor="t" anchorCtr="0">
            <a:noAutofit/>
          </a:bodyPr>
          <a:lstStyle>
            <a:defPPr>
              <a:defRPr lang="ru-RU"/>
            </a:defPPr>
            <a:lvl1pPr>
              <a:defRPr sz="3200">
                <a:solidFill>
                  <a:schemeClr val="dk1"/>
                </a:solidFill>
                <a:latin typeface="Times New Roman" panose="02020603050405020304" pitchFamily="18" charset="0"/>
                <a:ea typeface="Calibri"/>
                <a:cs typeface="Times New Roman" panose="02020603050405020304" pitchFamily="18" charset="0"/>
              </a:defRPr>
            </a:lvl1pPr>
          </a:lstStyle>
          <a:p>
            <a:r>
              <a:rPr lang="ru-RU" sz="2400" dirty="0">
                <a:sym typeface="Calibri"/>
              </a:rPr>
              <a:t>На месте</a:t>
            </a:r>
            <a:r>
              <a:rPr lang="ru-RU" sz="2400" b="1" dirty="0">
                <a:solidFill>
                  <a:schemeClr val="accent2"/>
                </a:solidFill>
                <a:sym typeface="Calibri"/>
              </a:rPr>
              <a:t>,</a:t>
            </a:r>
            <a:r>
              <a:rPr lang="ru-RU" sz="2400" dirty="0">
                <a:sym typeface="Calibri"/>
              </a:rPr>
              <a:t> где построена Покровская церковь</a:t>
            </a:r>
            <a:r>
              <a:rPr lang="ru-RU" sz="2400" b="1" dirty="0">
                <a:solidFill>
                  <a:schemeClr val="accent2"/>
                </a:solidFill>
                <a:sym typeface="Calibri"/>
              </a:rPr>
              <a:t>,</a:t>
            </a:r>
            <a:r>
              <a:rPr lang="ru-RU" sz="2400" dirty="0">
                <a:sym typeface="Calibri"/>
              </a:rPr>
              <a:t> сначала были засыпаны слои глины</a:t>
            </a:r>
            <a:r>
              <a:rPr lang="ru-RU" sz="2400" b="1" dirty="0">
                <a:solidFill>
                  <a:schemeClr val="accent2"/>
                </a:solidFill>
                <a:sym typeface="Calibri"/>
              </a:rPr>
              <a:t>,</a:t>
            </a:r>
            <a:r>
              <a:rPr lang="ru-RU" sz="2400" dirty="0">
                <a:sym typeface="Calibri"/>
              </a:rPr>
              <a:t> за усадкой которых внимательно наблюдали</a:t>
            </a:r>
            <a:r>
              <a:rPr lang="ru-RU" sz="2400" b="1" dirty="0">
                <a:solidFill>
                  <a:schemeClr val="accent2"/>
                </a:solidFill>
                <a:sym typeface="Calibri"/>
              </a:rPr>
              <a:t>,</a:t>
            </a:r>
            <a:r>
              <a:rPr lang="ru-RU" sz="2400" dirty="0">
                <a:sym typeface="Calibri"/>
              </a:rPr>
              <a:t> и</a:t>
            </a:r>
            <a:r>
              <a:rPr lang="ru-RU" sz="2400" b="1" dirty="0">
                <a:solidFill>
                  <a:schemeClr val="accent2"/>
                </a:solidFill>
                <a:sym typeface="Calibri"/>
              </a:rPr>
              <a:t>, </a:t>
            </a:r>
            <a:r>
              <a:rPr lang="ru-RU" sz="2400" dirty="0">
                <a:sym typeface="Calibri"/>
              </a:rPr>
              <a:t>когда устойчивая высота этого основания превысила уровень самого сильного весеннего паводка</a:t>
            </a:r>
            <a:r>
              <a:rPr lang="ru-RU" sz="2400" b="1" dirty="0">
                <a:solidFill>
                  <a:schemeClr val="accent2"/>
                </a:solidFill>
                <a:sym typeface="Calibri"/>
              </a:rPr>
              <a:t>,</a:t>
            </a:r>
            <a:r>
              <a:rPr lang="ru-RU" sz="2400" dirty="0">
                <a:sym typeface="Calibri"/>
              </a:rPr>
              <a:t> возвышенность покрыли доставленными сюда белокаменными плитами.</a:t>
            </a:r>
            <a:endParaRPr lang="ru-RU" sz="2400" dirty="0"/>
          </a:p>
          <a:p>
            <a:endParaRPr sz="2400" dirty="0"/>
          </a:p>
        </p:txBody>
      </p:sp>
      <p:sp>
        <p:nvSpPr>
          <p:cNvPr id="5" name="Прямоугольник 4">
            <a:extLst>
              <a:ext uri="{FF2B5EF4-FFF2-40B4-BE49-F238E27FC236}">
                <a16:creationId xmlns:a16="http://schemas.microsoft.com/office/drawing/2014/main" id="{C9D7D56A-DF76-4E38-9396-BAFE8EA54FC8}"/>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DE2737E-0F84-40EF-B9E3-8619BA12F7FA}"/>
              </a:ext>
            </a:extLst>
          </p:cNvPr>
          <p:cNvSpPr txBox="1">
            <a:spLocks/>
          </p:cNvSpPr>
          <p:nvPr/>
        </p:nvSpPr>
        <p:spPr>
          <a:xfrm>
            <a:off x="464058" y="273558"/>
            <a:ext cx="5956599" cy="581306"/>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600" dirty="0">
                <a:solidFill>
                  <a:schemeClr val="accent2">
                    <a:lumMod val="60000"/>
                    <a:lumOff val="40000"/>
                  </a:schemeClr>
                </a:solidFill>
                <a:latin typeface="Proxima Nova Cn Th" panose="02000506030000020004" pitchFamily="2" charset="0"/>
              </a:rPr>
              <a:t>Раунд второй «Куда ставить-то?!»</a:t>
            </a:r>
          </a:p>
        </p:txBody>
      </p:sp>
      <p:sp>
        <p:nvSpPr>
          <p:cNvPr id="9" name="Google Shape;340;p47">
            <a:extLst>
              <a:ext uri="{FF2B5EF4-FFF2-40B4-BE49-F238E27FC236}">
                <a16:creationId xmlns:a16="http://schemas.microsoft.com/office/drawing/2014/main" id="{34601CED-FCF1-4024-A928-01F3993AB812}"/>
              </a:ext>
            </a:extLst>
          </p:cNvPr>
          <p:cNvSpPr txBox="1"/>
          <p:nvPr/>
        </p:nvSpPr>
        <p:spPr>
          <a:xfrm>
            <a:off x="2026920" y="3655884"/>
            <a:ext cx="7002780" cy="134364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pPr marL="285750" indent="-285750">
              <a:buFont typeface="Arial" panose="020B0604020202020204" pitchFamily="34" charset="0"/>
              <a:buChar char="•"/>
            </a:pPr>
            <a:r>
              <a:rPr lang="ru-RU" dirty="0">
                <a:sym typeface="Calibri"/>
              </a:rPr>
              <a:t>Перепишите предложение, </a:t>
            </a:r>
            <a:r>
              <a:rPr lang="ru-RU" b="1" dirty="0">
                <a:sym typeface="Calibri"/>
              </a:rPr>
              <a:t>правильно расставив знаки препинания. </a:t>
            </a:r>
          </a:p>
          <a:p>
            <a:pPr marL="285750" indent="-285750">
              <a:buFont typeface="Arial" panose="020B0604020202020204" pitchFamily="34" charset="0"/>
              <a:buChar char="•"/>
            </a:pPr>
            <a:r>
              <a:rPr lang="ru-RU" dirty="0">
                <a:sym typeface="Calibri"/>
              </a:rPr>
              <a:t>Каждый правильно поставленный знак препинания </a:t>
            </a:r>
            <a:r>
              <a:rPr lang="ru-RU" b="1" dirty="0">
                <a:sym typeface="Calibri"/>
              </a:rPr>
              <a:t>+1 балл. </a:t>
            </a:r>
          </a:p>
          <a:p>
            <a:pPr marL="285750" indent="-285750">
              <a:buFont typeface="Arial" panose="020B0604020202020204" pitchFamily="34" charset="0"/>
              <a:buChar char="•"/>
            </a:pPr>
            <a:r>
              <a:rPr lang="ru-RU" dirty="0">
                <a:sym typeface="Calibri"/>
              </a:rPr>
              <a:t>Пропущенный или неверно поставленный </a:t>
            </a:r>
            <a:r>
              <a:rPr lang="ru-RU" b="1" dirty="0">
                <a:sym typeface="Calibri"/>
              </a:rPr>
              <a:t>- 1 балл.</a:t>
            </a:r>
          </a:p>
        </p:txBody>
      </p:sp>
    </p:spTree>
    <p:extLst>
      <p:ext uri="{BB962C8B-B14F-4D97-AF65-F5344CB8AC3E}">
        <p14:creationId xmlns:p14="http://schemas.microsoft.com/office/powerpoint/2010/main" val="371775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title"/>
          </p:nvPr>
        </p:nvSpPr>
        <p:spPr>
          <a:xfrm>
            <a:off x="589787" y="160735"/>
            <a:ext cx="5287137" cy="46791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Times New Roman"/>
              <a:buNone/>
            </a:pPr>
            <a:r>
              <a:rPr lang="en-GB" sz="2300" b="1"/>
              <a:t>Поздравляю!</a:t>
            </a:r>
            <a:endParaRPr sz="2300" b="1"/>
          </a:p>
        </p:txBody>
      </p:sp>
      <p:pic>
        <p:nvPicPr>
          <p:cNvPr id="380" name="Google Shape;380;p52"/>
          <p:cNvPicPr preferRelativeResize="0"/>
          <p:nvPr/>
        </p:nvPicPr>
        <p:blipFill rotWithShape="1">
          <a:blip r:embed="rId3">
            <a:alphaModFix/>
          </a:blip>
          <a:srcRect/>
          <a:stretch/>
        </p:blipFill>
        <p:spPr>
          <a:xfrm>
            <a:off x="5328290" y="884682"/>
            <a:ext cx="3815710" cy="3984498"/>
          </a:xfrm>
          <a:prstGeom prst="rect">
            <a:avLst/>
          </a:prstGeom>
          <a:noFill/>
          <a:ln>
            <a:noFill/>
          </a:ln>
        </p:spPr>
      </p:pic>
      <p:sp>
        <p:nvSpPr>
          <p:cNvPr id="381" name="Google Shape;381;p52"/>
          <p:cNvSpPr txBox="1"/>
          <p:nvPr/>
        </p:nvSpPr>
        <p:spPr>
          <a:xfrm>
            <a:off x="566928" y="1648206"/>
            <a:ext cx="4642678"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dirty="0" err="1">
                <a:solidFill>
                  <a:schemeClr val="dk1"/>
                </a:solidFill>
                <a:latin typeface="Proxima Nova"/>
                <a:ea typeface="Proxima Nova"/>
                <a:cs typeface="Proxima Nova"/>
                <a:sym typeface="Proxima Nova"/>
              </a:rPr>
              <a:t>команда</a:t>
            </a:r>
            <a:endParaRPr sz="1100" dirty="0"/>
          </a:p>
        </p:txBody>
      </p:sp>
      <p:sp>
        <p:nvSpPr>
          <p:cNvPr id="382" name="Google Shape;382;p52"/>
          <p:cNvSpPr txBox="1"/>
          <p:nvPr/>
        </p:nvSpPr>
        <p:spPr>
          <a:xfrm>
            <a:off x="482540" y="884682"/>
            <a:ext cx="4727067" cy="6232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3600" dirty="0">
                <a:solidFill>
                  <a:srgbClr val="F4B081"/>
                </a:solidFill>
                <a:latin typeface="Arial"/>
                <a:ea typeface="Arial"/>
                <a:cs typeface="Arial"/>
                <a:sym typeface="Arial"/>
              </a:rPr>
              <a:t>ПОБЕДИТЕЛЬ</a:t>
            </a:r>
            <a:endParaRPr sz="1100" dirty="0"/>
          </a:p>
        </p:txBody>
      </p:sp>
      <p:sp>
        <p:nvSpPr>
          <p:cNvPr id="383" name="Google Shape;383;p52"/>
          <p:cNvSpPr txBox="1"/>
          <p:nvPr/>
        </p:nvSpPr>
        <p:spPr>
          <a:xfrm>
            <a:off x="482540" y="2273230"/>
            <a:ext cx="5643940" cy="209303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ru-RU" sz="5500" dirty="0">
                <a:solidFill>
                  <a:srgbClr val="EC6726"/>
                </a:solidFill>
                <a:latin typeface="Impact"/>
                <a:ea typeface="Impact"/>
                <a:cs typeface="Impact"/>
                <a:sym typeface="Impact"/>
              </a:rPr>
              <a:t>Название </a:t>
            </a:r>
            <a:r>
              <a:rPr lang="en-GB" sz="5500" dirty="0" err="1">
                <a:solidFill>
                  <a:srgbClr val="EC6726"/>
                </a:solidFill>
                <a:latin typeface="Impact"/>
                <a:ea typeface="Impact"/>
                <a:cs typeface="Impact"/>
                <a:sym typeface="Impact"/>
              </a:rPr>
              <a:t>команд</a:t>
            </a:r>
            <a:r>
              <a:rPr lang="ru-RU" sz="5500" dirty="0">
                <a:solidFill>
                  <a:srgbClr val="EC6726"/>
                </a:solidFill>
                <a:latin typeface="Impact"/>
                <a:ea typeface="Impact"/>
                <a:cs typeface="Impact"/>
                <a:sym typeface="Impact"/>
              </a:rPr>
              <a:t>ы</a:t>
            </a:r>
            <a:endParaRPr sz="3900" dirty="0">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248496" y="229610"/>
            <a:ext cx="8750031" cy="44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RU" sz="1600" b="1" dirty="0">
                <a:solidFill>
                  <a:schemeClr val="dk1"/>
                </a:solidFill>
                <a:latin typeface="Proxima Nova Cn Th" panose="02000506030000020004" pitchFamily="2" charset="0"/>
                <a:ea typeface="Calibri"/>
                <a:cs typeface="Calibri"/>
                <a:sym typeface="Calibri"/>
              </a:rPr>
              <a:t>Для учителя:</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Этот </a:t>
            </a:r>
            <a:r>
              <a:rPr lang="ru-RU" sz="1600" dirty="0" err="1">
                <a:solidFill>
                  <a:schemeClr val="dk1"/>
                </a:solidFill>
                <a:latin typeface="Proxima Nova Cn Th" panose="02000506030000020004" pitchFamily="2" charset="0"/>
                <a:ea typeface="Calibri"/>
                <a:cs typeface="Calibri"/>
                <a:sym typeface="Calibri"/>
              </a:rPr>
              <a:t>батл</a:t>
            </a:r>
            <a:r>
              <a:rPr lang="ru-RU" sz="1600" dirty="0">
                <a:solidFill>
                  <a:schemeClr val="dk1"/>
                </a:solidFill>
                <a:latin typeface="Proxima Nova Cn Th" panose="02000506030000020004" pitchFamily="2" charset="0"/>
                <a:ea typeface="Calibri"/>
                <a:cs typeface="Calibri"/>
                <a:sym typeface="Calibri"/>
              </a:rPr>
              <a:t> возник в реалиях </a:t>
            </a:r>
            <a:r>
              <a:rPr lang="ru-RU" sz="1600" dirty="0" err="1">
                <a:solidFill>
                  <a:schemeClr val="dk1"/>
                </a:solidFill>
                <a:latin typeface="Proxima Nova Cn Th" panose="02000506030000020004" pitchFamily="2" charset="0"/>
                <a:ea typeface="Calibri"/>
                <a:cs typeface="Calibri"/>
                <a:sym typeface="Calibri"/>
              </a:rPr>
              <a:t>пандемийного</a:t>
            </a:r>
            <a:r>
              <a:rPr lang="ru-RU" sz="1600" dirty="0">
                <a:solidFill>
                  <a:schemeClr val="dk1"/>
                </a:solidFill>
                <a:latin typeface="Proxima Nova Cn Th" panose="02000506030000020004" pitchFamily="2" charset="0"/>
                <a:ea typeface="Calibri"/>
                <a:cs typeface="Calibri"/>
                <a:sym typeface="Calibri"/>
              </a:rPr>
              <a:t> </a:t>
            </a:r>
            <a:r>
              <a:rPr lang="ru-RU" sz="1600" dirty="0" err="1">
                <a:solidFill>
                  <a:schemeClr val="dk1"/>
                </a:solidFill>
                <a:latin typeface="Proxima Nova Cn Th" panose="02000506030000020004" pitchFamily="2" charset="0"/>
                <a:ea typeface="Calibri"/>
                <a:cs typeface="Calibri"/>
                <a:sym typeface="Calibri"/>
              </a:rPr>
              <a:t>онлайна</a:t>
            </a:r>
            <a:r>
              <a:rPr lang="ru-RU" sz="1600" dirty="0">
                <a:solidFill>
                  <a:schemeClr val="dk1"/>
                </a:solidFill>
                <a:latin typeface="Proxima Nova Cn Th" panose="02000506030000020004" pitchFamily="2" charset="0"/>
                <a:ea typeface="Calibri"/>
                <a:cs typeface="Calibri"/>
                <a:sym typeface="Calibri"/>
              </a:rPr>
              <a:t>, поэтому правила разрешают пользоваться источниками и искать информацию в интернете, но оценивается качество источников. Если же проводить его в классе, то можно полагаться только на знания и </a:t>
            </a:r>
            <a:r>
              <a:rPr lang="ru-RU" sz="1600" dirty="0" err="1">
                <a:solidFill>
                  <a:schemeClr val="dk1"/>
                </a:solidFill>
                <a:latin typeface="Proxima Nova Cn Th" panose="02000506030000020004" pitchFamily="2" charset="0"/>
                <a:ea typeface="Calibri"/>
                <a:cs typeface="Calibri"/>
                <a:sym typeface="Calibri"/>
              </a:rPr>
              <a:t>органичить</a:t>
            </a:r>
            <a:r>
              <a:rPr lang="ru-RU" sz="1600" dirty="0">
                <a:solidFill>
                  <a:schemeClr val="dk1"/>
                </a:solidFill>
                <a:latin typeface="Proxima Nova Cn Th" panose="02000506030000020004" pitchFamily="2" charset="0"/>
                <a:ea typeface="Calibri"/>
                <a:cs typeface="Calibri"/>
                <a:sym typeface="Calibri"/>
              </a:rPr>
              <a:t> список источников. </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Варианты проведения </a:t>
            </a:r>
            <a:r>
              <a:rPr lang="ru-RU" sz="1600" dirty="0" err="1">
                <a:solidFill>
                  <a:schemeClr val="dk1"/>
                </a:solidFill>
                <a:latin typeface="Proxima Nova Cn Th" panose="02000506030000020004" pitchFamily="2" charset="0"/>
                <a:ea typeface="Calibri"/>
                <a:cs typeface="Calibri"/>
                <a:sym typeface="Calibri"/>
              </a:rPr>
              <a:t>батла</a:t>
            </a:r>
            <a:r>
              <a:rPr lang="ru-RU" sz="1600" dirty="0">
                <a:solidFill>
                  <a:schemeClr val="dk1"/>
                </a:solidFill>
                <a:latin typeface="Proxima Nova Cn Th" panose="02000506030000020004" pitchFamily="2" charset="0"/>
                <a:ea typeface="Calibri"/>
                <a:cs typeface="Calibri"/>
                <a:sym typeface="Calibri"/>
              </a:rPr>
              <a:t> могут быть очень разными. </a:t>
            </a:r>
          </a:p>
          <a:p>
            <a:pPr marL="0" lvl="0" indent="0" algn="l" rtl="0">
              <a:lnSpc>
                <a:spcPct val="115000"/>
              </a:lnSpc>
              <a:spcBef>
                <a:spcPts val="0"/>
              </a:spcBef>
              <a:spcAft>
                <a:spcPts val="0"/>
              </a:spcAft>
              <a:buClr>
                <a:schemeClr val="dk1"/>
              </a:buClr>
              <a:buSzPts val="1100"/>
              <a:buFont typeface="Arial"/>
              <a:buNone/>
            </a:pPr>
            <a:r>
              <a:rPr lang="ru-RU" sz="1600" b="1" dirty="0">
                <a:solidFill>
                  <a:schemeClr val="dk1"/>
                </a:solidFill>
                <a:latin typeface="Proxima Nova Cn Th" panose="02000506030000020004" pitchFamily="2" charset="0"/>
                <a:ea typeface="Calibri"/>
                <a:cs typeface="Calibri"/>
                <a:sym typeface="Calibri"/>
              </a:rPr>
              <a:t>Традиционный вариант такой: </a:t>
            </a:r>
            <a:r>
              <a:rPr lang="ru-RU" sz="1600" dirty="0">
                <a:solidFill>
                  <a:schemeClr val="dk1"/>
                </a:solidFill>
                <a:latin typeface="Proxima Nova Cn Th" panose="02000506030000020004" pitchFamily="2" charset="0"/>
                <a:ea typeface="Calibri"/>
                <a:cs typeface="Calibri"/>
                <a:sym typeface="Calibri"/>
              </a:rPr>
              <a:t>ученики формируют команды по 5-6 человек, изучают правила. </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Вопросы </a:t>
            </a:r>
            <a:r>
              <a:rPr lang="ru-RU" sz="1600" dirty="0" err="1">
                <a:solidFill>
                  <a:schemeClr val="dk1"/>
                </a:solidFill>
                <a:latin typeface="Proxima Nova Cn Th" panose="02000506030000020004" pitchFamily="2" charset="0"/>
                <a:ea typeface="Calibri"/>
                <a:cs typeface="Calibri"/>
                <a:sym typeface="Calibri"/>
              </a:rPr>
              <a:t>квиза</a:t>
            </a:r>
            <a:r>
              <a:rPr lang="ru-RU" sz="1600" dirty="0">
                <a:solidFill>
                  <a:schemeClr val="dk1"/>
                </a:solidFill>
                <a:latin typeface="Proxima Nova Cn Th" panose="02000506030000020004" pitchFamily="2" charset="0"/>
                <a:ea typeface="Calibri"/>
                <a:cs typeface="Calibri"/>
                <a:sym typeface="Calibri"/>
              </a:rPr>
              <a:t> появляются на экране. На решение задания дается от 1 до 5 минут, в зависимости от способностей класса к быстрой работе. Когда заканчиваются задания раунда – у учеников есть 100 секунд проверить ответы. По сигналу учителя ответы должны быть сданы. </a:t>
            </a:r>
          </a:p>
          <a:p>
            <a:pPr marL="0" lvl="0" indent="0" algn="l" rtl="0">
              <a:lnSpc>
                <a:spcPct val="115000"/>
              </a:lnSpc>
              <a:spcBef>
                <a:spcPts val="0"/>
              </a:spcBef>
              <a:spcAft>
                <a:spcPts val="0"/>
              </a:spcAft>
              <a:buClr>
                <a:schemeClr val="dk1"/>
              </a:buClr>
              <a:buSzPts val="1100"/>
              <a:buFont typeface="Arial"/>
              <a:buNone/>
            </a:pPr>
            <a:r>
              <a:rPr lang="ru-RU" sz="1600" dirty="0">
                <a:solidFill>
                  <a:schemeClr val="dk1"/>
                </a:solidFill>
                <a:latin typeface="Proxima Nova Cn Th" panose="02000506030000020004" pitchFamily="2" charset="0"/>
                <a:ea typeface="Calibri"/>
                <a:cs typeface="Calibri"/>
                <a:sym typeface="Calibri"/>
              </a:rPr>
              <a:t>После этого учитель показывает правильные ответы. Можно попросить учеников прокомментировать тот или иной ответ. Из группы учеников можно выделить счетную комиссию, которая будет подсчитывать баллы ответов или учитель может сам считать баллы параллельно с обсуждением ответов. Результаты первого раунда фиксируются на доске, начинается второй раунд, который проходит аналогично. В конце – объявляется команда-победитель. </a:t>
            </a:r>
          </a:p>
          <a:p>
            <a:pPr marL="0" lvl="0" indent="0" algn="l" rtl="0">
              <a:lnSpc>
                <a:spcPct val="115000"/>
              </a:lnSpc>
              <a:spcBef>
                <a:spcPts val="0"/>
              </a:spcBef>
              <a:spcAft>
                <a:spcPts val="0"/>
              </a:spcAft>
              <a:buClr>
                <a:schemeClr val="dk1"/>
              </a:buClr>
              <a:buSzPts val="1100"/>
              <a:buFont typeface="Arial"/>
              <a:buNone/>
            </a:pPr>
            <a:endParaRPr lang="ru-RU" sz="16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6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6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dirty="0">
              <a:latin typeface="Calibri"/>
              <a:ea typeface="Calibri"/>
              <a:cs typeface="Calibri"/>
              <a:sym typeface="Calibri"/>
            </a:endParaRPr>
          </a:p>
        </p:txBody>
      </p:sp>
      <p:sp>
        <p:nvSpPr>
          <p:cNvPr id="3" name="Прямоугольник 2">
            <a:extLst>
              <a:ext uri="{FF2B5EF4-FFF2-40B4-BE49-F238E27FC236}">
                <a16:creationId xmlns:a16="http://schemas.microsoft.com/office/drawing/2014/main" id="{DBE2F689-F303-49A3-AAE1-032F22EF1129}"/>
              </a:ext>
            </a:extLst>
          </p:cNvPr>
          <p:cNvSpPr/>
          <p:nvPr/>
        </p:nvSpPr>
        <p:spPr>
          <a:xfrm rot="16200000">
            <a:off x="4311253" y="310753"/>
            <a:ext cx="521494"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08F822FA-61A6-4885-92D1-416C01AC14A5}"/>
              </a:ext>
            </a:extLst>
          </p:cNvPr>
          <p:cNvSpPr/>
          <p:nvPr/>
        </p:nvSpPr>
        <p:spPr>
          <a:xfrm>
            <a:off x="0" y="446809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F69CAA7D-8529-4E32-BCF8-6E5DFCC4FE5B}"/>
              </a:ext>
            </a:extLst>
          </p:cNvPr>
          <p:cNvSpPr/>
          <p:nvPr/>
        </p:nvSpPr>
        <p:spPr>
          <a:xfrm>
            <a:off x="0" y="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5260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9"/>
          <p:cNvSpPr txBox="1"/>
          <p:nvPr/>
        </p:nvSpPr>
        <p:spPr>
          <a:xfrm>
            <a:off x="464058" y="1409319"/>
            <a:ext cx="8215884" cy="2324862"/>
          </a:xfrm>
          <a:prstGeom prst="rect">
            <a:avLst/>
          </a:prstGeom>
          <a:solidFill>
            <a:schemeClr val="bg1"/>
          </a:solidFill>
          <a:ln>
            <a:noFill/>
          </a:ln>
        </p:spPr>
        <p:txBody>
          <a:bodyPr spcFirstLastPara="1" wrap="square" lIns="68575" tIns="34275" rIns="68575" bIns="34275" anchor="t" anchorCtr="0">
            <a:noAutofit/>
          </a:bodyPr>
          <a:lstStyle>
            <a:defPPr>
              <a:defRPr lang="ru-RU"/>
            </a:defPPr>
            <a:lvl1pPr>
              <a:defRPr sz="3200">
                <a:solidFill>
                  <a:schemeClr val="dk1"/>
                </a:solidFill>
                <a:latin typeface="Times New Roman" panose="02020603050405020304" pitchFamily="18" charset="0"/>
                <a:ea typeface="Calibri"/>
                <a:cs typeface="Times New Roman" panose="02020603050405020304" pitchFamily="18" charset="0"/>
              </a:defRPr>
            </a:lvl1pPr>
          </a:lstStyle>
          <a:p>
            <a:pPr marL="342900" indent="-342900">
              <a:buFont typeface="Arial" panose="020B0604020202020204" pitchFamily="34" charset="0"/>
              <a:buChar char="•"/>
            </a:pPr>
            <a:r>
              <a:rPr lang="ru-RU" sz="2400" dirty="0"/>
              <a:t>Г.Г. Граник, Н.А. Борисенко, Г.Н. Владимирская УМК по русскому языку (5-7 классы)</a:t>
            </a:r>
          </a:p>
          <a:p>
            <a:pPr marL="342900" indent="-342900">
              <a:buFont typeface="Arial" panose="020B0604020202020204" pitchFamily="34" charset="0"/>
              <a:buChar char="•"/>
            </a:pPr>
            <a:r>
              <a:rPr lang="ru-RU" sz="2400" dirty="0"/>
              <a:t>М.М. Казбек-Казиева «Шаг за шагом к ЕГЭ по русскому языку», 2019</a:t>
            </a:r>
          </a:p>
          <a:p>
            <a:pPr marL="342900" indent="-342900">
              <a:buFont typeface="Arial" panose="020B0604020202020204" pitchFamily="34" charset="0"/>
              <a:buChar char="•"/>
            </a:pPr>
            <a:r>
              <a:rPr lang="ru-RU" sz="2400" dirty="0"/>
              <a:t>Н.А. Сенина ОГЭ-2020 Русский язык 30 тренировочных вариантов</a:t>
            </a:r>
            <a:endParaRPr sz="2400" dirty="0"/>
          </a:p>
        </p:txBody>
      </p:sp>
      <p:sp>
        <p:nvSpPr>
          <p:cNvPr id="5" name="Прямоугольник 4">
            <a:extLst>
              <a:ext uri="{FF2B5EF4-FFF2-40B4-BE49-F238E27FC236}">
                <a16:creationId xmlns:a16="http://schemas.microsoft.com/office/drawing/2014/main" id="{C9D7D56A-DF76-4E38-9396-BAFE8EA54FC8}"/>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Google Shape;179;p31">
            <a:extLst>
              <a:ext uri="{FF2B5EF4-FFF2-40B4-BE49-F238E27FC236}">
                <a16:creationId xmlns:a16="http://schemas.microsoft.com/office/drawing/2014/main" id="{BDE2737E-0F84-40EF-B9E3-8619BA12F7FA}"/>
              </a:ext>
            </a:extLst>
          </p:cNvPr>
          <p:cNvSpPr txBox="1">
            <a:spLocks/>
          </p:cNvSpPr>
          <p:nvPr/>
        </p:nvSpPr>
        <p:spPr>
          <a:xfrm>
            <a:off x="464058" y="225651"/>
            <a:ext cx="8428482" cy="1023647"/>
          </a:xfrm>
          <a:prstGeom prst="rect">
            <a:avLst/>
          </a:prstGeom>
          <a:noFill/>
          <a:ln>
            <a:noFill/>
          </a:ln>
        </p:spPr>
        <p:txBody>
          <a:bodyPr spcFirstLastPara="1" vert="horz" wrap="square" lIns="68575" tIns="34275" rIns="68575" bIns="34275" rtlCol="0" anchor="b" anchorCtr="0">
            <a:noAutofit/>
          </a:bodyPr>
          <a:lstStyle>
            <a:lvl1pPr lvl="0" algn="l" defTabSz="685800" rtl="0" eaLnBrk="1" latinLnBrk="0" hangingPunct="1">
              <a:lnSpc>
                <a:spcPct val="90000"/>
              </a:lnSpc>
              <a:spcBef>
                <a:spcPts val="0"/>
              </a:spcBef>
              <a:spcAft>
                <a:spcPts val="0"/>
              </a:spcAft>
              <a:buClr>
                <a:schemeClr val="dk1"/>
              </a:buClr>
              <a:buSzPts val="2700"/>
              <a:buFont typeface="Times New Roman"/>
              <a:buNone/>
              <a:defRPr sz="2700" kern="1200">
                <a:solidFill>
                  <a:schemeClr val="dk1"/>
                </a:solidFill>
                <a:latin typeface="Times New Roman"/>
                <a:ea typeface="Times New Roman"/>
                <a:cs typeface="Times New Roman"/>
                <a:sym typeface="Times New Roma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buClr>
                <a:schemeClr val="lt1"/>
              </a:buClr>
            </a:pPr>
            <a:r>
              <a:rPr lang="ru-RU" sz="3200" b="1" dirty="0">
                <a:solidFill>
                  <a:schemeClr val="accent2">
                    <a:lumMod val="60000"/>
                    <a:lumOff val="40000"/>
                  </a:schemeClr>
                </a:solidFill>
                <a:latin typeface="Proxima Nova Cn Th" panose="02000506030000020004" pitchFamily="2" charset="0"/>
              </a:rPr>
              <a:t>В Грамматическом </a:t>
            </a:r>
            <a:r>
              <a:rPr lang="ru-RU" sz="3200" b="1" dirty="0" err="1">
                <a:solidFill>
                  <a:schemeClr val="accent2">
                    <a:lumMod val="60000"/>
                    <a:lumOff val="40000"/>
                  </a:schemeClr>
                </a:solidFill>
                <a:latin typeface="Proxima Nova Cn Th" panose="02000506030000020004" pitchFamily="2" charset="0"/>
              </a:rPr>
              <a:t>батле</a:t>
            </a:r>
            <a:r>
              <a:rPr lang="ru-RU" sz="3200" b="1" dirty="0">
                <a:solidFill>
                  <a:schemeClr val="accent2">
                    <a:lumMod val="60000"/>
                    <a:lumOff val="40000"/>
                  </a:schemeClr>
                </a:solidFill>
                <a:latin typeface="Proxima Nova Cn Th" panose="02000506030000020004" pitchFamily="2" charset="0"/>
              </a:rPr>
              <a:t> использованы следующие материалы: </a:t>
            </a:r>
          </a:p>
        </p:txBody>
      </p:sp>
    </p:spTree>
    <p:extLst>
      <p:ext uri="{BB962C8B-B14F-4D97-AF65-F5344CB8AC3E}">
        <p14:creationId xmlns:p14="http://schemas.microsoft.com/office/powerpoint/2010/main" val="343552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248496" y="229610"/>
            <a:ext cx="8750031" cy="44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RU" sz="1400" b="1" dirty="0">
                <a:solidFill>
                  <a:schemeClr val="dk1"/>
                </a:solidFill>
                <a:latin typeface="Proxima Nova Cn Th" panose="02000506030000020004" pitchFamily="2" charset="0"/>
                <a:ea typeface="Calibri"/>
                <a:cs typeface="Calibri"/>
                <a:sym typeface="Calibri"/>
              </a:rPr>
              <a:t>Адаптация </a:t>
            </a:r>
            <a:r>
              <a:rPr lang="ru-RU" sz="1400" b="1" dirty="0" err="1">
                <a:solidFill>
                  <a:schemeClr val="dk1"/>
                </a:solidFill>
                <a:latin typeface="Proxima Nova Cn Th" panose="02000506030000020004" pitchFamily="2" charset="0"/>
                <a:ea typeface="Calibri"/>
                <a:cs typeface="Calibri"/>
                <a:sym typeface="Calibri"/>
              </a:rPr>
              <a:t>батла</a:t>
            </a:r>
            <a:r>
              <a:rPr lang="ru-RU" sz="1400" b="1" dirty="0">
                <a:solidFill>
                  <a:schemeClr val="dk1"/>
                </a:solidFill>
                <a:latin typeface="Proxima Nova Cn Th" panose="02000506030000020004" pitchFamily="2" charset="0"/>
                <a:ea typeface="Calibri"/>
                <a:cs typeface="Calibri"/>
                <a:sym typeface="Calibri"/>
              </a:rPr>
              <a:t> для онлайн формата:</a:t>
            </a:r>
          </a:p>
          <a:p>
            <a:pPr marL="0" lvl="0" indent="0" algn="l" rtl="0">
              <a:lnSpc>
                <a:spcPct val="115000"/>
              </a:lnSpc>
              <a:spcBef>
                <a:spcPts val="0"/>
              </a:spcBef>
              <a:spcAft>
                <a:spcPts val="0"/>
              </a:spcAft>
              <a:buClr>
                <a:schemeClr val="dk1"/>
              </a:buClr>
              <a:buSzPts val="1100"/>
              <a:buFont typeface="Arial"/>
              <a:buNone/>
            </a:pPr>
            <a:r>
              <a:rPr lang="ru-RU" sz="1400" dirty="0">
                <a:solidFill>
                  <a:schemeClr val="dk1"/>
                </a:solidFill>
                <a:latin typeface="Proxima Nova Cn Th" panose="02000506030000020004" pitchFamily="2" charset="0"/>
                <a:ea typeface="Calibri"/>
                <a:cs typeface="Calibri"/>
                <a:sym typeface="Calibri"/>
              </a:rPr>
              <a:t>Для проведения </a:t>
            </a:r>
            <a:r>
              <a:rPr lang="ru-RU" sz="1400" dirty="0" err="1">
                <a:solidFill>
                  <a:schemeClr val="dk1"/>
                </a:solidFill>
                <a:latin typeface="Proxima Nova Cn Th" panose="02000506030000020004" pitchFamily="2" charset="0"/>
                <a:ea typeface="Calibri"/>
                <a:cs typeface="Calibri"/>
                <a:sym typeface="Calibri"/>
              </a:rPr>
              <a:t>батла</a:t>
            </a:r>
            <a:r>
              <a:rPr lang="ru-RU" sz="1400" dirty="0">
                <a:solidFill>
                  <a:schemeClr val="dk1"/>
                </a:solidFill>
                <a:latin typeface="Proxima Nova Cn Th" panose="02000506030000020004" pitchFamily="2" charset="0"/>
                <a:ea typeface="Calibri"/>
                <a:cs typeface="Calibri"/>
                <a:sym typeface="Calibri"/>
              </a:rPr>
              <a:t> в онлайн формате нужно:</a:t>
            </a:r>
          </a:p>
          <a:p>
            <a:pPr marL="342900" lvl="0" indent="-342900" algn="l" rtl="0">
              <a:lnSpc>
                <a:spcPct val="115000"/>
              </a:lnSpc>
              <a:spcBef>
                <a:spcPts val="0"/>
              </a:spcBef>
              <a:spcAft>
                <a:spcPts val="0"/>
              </a:spcAft>
              <a:buClr>
                <a:schemeClr val="dk1"/>
              </a:buClr>
              <a:buSzPts val="1100"/>
              <a:buFont typeface="Arial"/>
              <a:buAutoNum type="arabicPeriod"/>
            </a:pPr>
            <a:r>
              <a:rPr lang="en-GB" sz="1400" b="1" dirty="0">
                <a:solidFill>
                  <a:schemeClr val="dk1"/>
                </a:solidFill>
                <a:latin typeface="Proxima Nova Cn Th" panose="02000506030000020004" pitchFamily="2" charset="0"/>
                <a:ea typeface="Calibri"/>
                <a:cs typeface="Calibri"/>
                <a:sym typeface="Calibri"/>
              </a:rPr>
              <a:t>ZOOM</a:t>
            </a:r>
          </a:p>
          <a:p>
            <a:pPr marL="342900" lvl="0" indent="-342900" algn="l" rtl="0">
              <a:lnSpc>
                <a:spcPct val="115000"/>
              </a:lnSpc>
              <a:spcBef>
                <a:spcPts val="0"/>
              </a:spcBef>
              <a:spcAft>
                <a:spcPts val="0"/>
              </a:spcAft>
              <a:buClr>
                <a:schemeClr val="dk1"/>
              </a:buClr>
              <a:buSzPts val="1100"/>
              <a:buFont typeface="Arial"/>
              <a:buAutoNum type="arabicPeriod"/>
            </a:pPr>
            <a:r>
              <a:rPr lang="en-GB" sz="1400" b="1" dirty="0">
                <a:solidFill>
                  <a:schemeClr val="dk1"/>
                </a:solidFill>
                <a:latin typeface="Proxima Nova Cn Th" panose="02000506030000020004" pitchFamily="2" charset="0"/>
                <a:ea typeface="Calibri"/>
                <a:cs typeface="Calibri"/>
                <a:sym typeface="Calibri"/>
              </a:rPr>
              <a:t>Google Slides</a:t>
            </a:r>
            <a:r>
              <a:rPr lang="ru-RU" sz="1400" b="1" dirty="0">
                <a:solidFill>
                  <a:schemeClr val="dk1"/>
                </a:solidFill>
                <a:latin typeface="Proxima Nova Cn Th" panose="02000506030000020004" pitchFamily="2" charset="0"/>
                <a:ea typeface="Calibri"/>
                <a:cs typeface="Calibri"/>
                <a:sym typeface="Calibri"/>
              </a:rPr>
              <a:t> (</a:t>
            </a:r>
            <a:r>
              <a:rPr lang="en-GB" sz="1400" b="1" dirty="0">
                <a:solidFill>
                  <a:schemeClr val="dk1"/>
                </a:solidFill>
                <a:latin typeface="Proxima Nova Cn Th" panose="02000506030000020004" pitchFamily="2" charset="0"/>
                <a:ea typeface="Calibri"/>
                <a:cs typeface="Calibri"/>
                <a:sym typeface="Calibri"/>
              </a:rPr>
              <a:t>Google </a:t>
            </a:r>
            <a:r>
              <a:rPr lang="ru-RU" sz="1400" b="1" dirty="0">
                <a:solidFill>
                  <a:schemeClr val="dk1"/>
                </a:solidFill>
                <a:latin typeface="Proxima Nova Cn Th" panose="02000506030000020004" pitchFamily="2" charset="0"/>
                <a:ea typeface="Calibri"/>
                <a:cs typeface="Calibri"/>
                <a:sym typeface="Calibri"/>
              </a:rPr>
              <a:t>презентации).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Вам нужно перенести презентацию в </a:t>
            </a:r>
            <a:r>
              <a:rPr lang="ru-RU" sz="1400" dirty="0" err="1">
                <a:solidFill>
                  <a:schemeClr val="dk1"/>
                </a:solidFill>
                <a:latin typeface="Proxima Nova Cn Th" panose="02000506030000020004" pitchFamily="2" charset="0"/>
                <a:ea typeface="Calibri"/>
                <a:cs typeface="Calibri"/>
                <a:sym typeface="Calibri"/>
              </a:rPr>
              <a:t>Гугл.Презентации</a:t>
            </a:r>
            <a:r>
              <a:rPr lang="ru-RU" sz="1400" dirty="0">
                <a:solidFill>
                  <a:schemeClr val="dk1"/>
                </a:solidFill>
                <a:latin typeface="Proxima Nova Cn Th" panose="02000506030000020004" pitchFamily="2" charset="0"/>
                <a:ea typeface="Calibri"/>
                <a:cs typeface="Calibri"/>
                <a:sym typeface="Calibri"/>
              </a:rPr>
              <a:t> и сделать две версии – одна, </a:t>
            </a:r>
            <a:r>
              <a:rPr lang="ru-RU" sz="1400" b="1" dirty="0">
                <a:solidFill>
                  <a:schemeClr val="dk1"/>
                </a:solidFill>
                <a:latin typeface="Proxima Nova Cn Th" panose="02000506030000020004" pitchFamily="2" charset="0"/>
                <a:ea typeface="Calibri"/>
                <a:cs typeface="Calibri"/>
                <a:sym typeface="Calibri"/>
              </a:rPr>
              <a:t>учительская</a:t>
            </a:r>
            <a:r>
              <a:rPr lang="ru-RU" sz="1400" dirty="0">
                <a:solidFill>
                  <a:schemeClr val="dk1"/>
                </a:solidFill>
                <a:latin typeface="Proxima Nova Cn Th" panose="02000506030000020004" pitchFamily="2" charset="0"/>
                <a:ea typeface="Calibri"/>
                <a:cs typeface="Calibri"/>
                <a:sym typeface="Calibri"/>
              </a:rPr>
              <a:t>, в ней есть все слайды с вопросами и ответами.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Вторая – </a:t>
            </a:r>
            <a:r>
              <a:rPr lang="ru-RU" sz="1400" b="1" dirty="0">
                <a:solidFill>
                  <a:schemeClr val="dk1"/>
                </a:solidFill>
                <a:latin typeface="Proxima Nova Cn Th" panose="02000506030000020004" pitchFamily="2" charset="0"/>
                <a:ea typeface="Calibri"/>
                <a:cs typeface="Calibri"/>
                <a:sym typeface="Calibri"/>
              </a:rPr>
              <a:t>ученическая</a:t>
            </a:r>
            <a:r>
              <a:rPr lang="ru-RU" sz="1400" dirty="0">
                <a:solidFill>
                  <a:schemeClr val="dk1"/>
                </a:solidFill>
                <a:latin typeface="Proxima Nova Cn Th" panose="02000506030000020004" pitchFamily="2" charset="0"/>
                <a:ea typeface="Calibri"/>
                <a:cs typeface="Calibri"/>
                <a:sym typeface="Calibri"/>
              </a:rPr>
              <a:t>. В ученической есть только первый слайд, слайд с правилами </a:t>
            </a:r>
            <a:r>
              <a:rPr lang="ru-RU" sz="1400" dirty="0" err="1">
                <a:solidFill>
                  <a:schemeClr val="dk1"/>
                </a:solidFill>
                <a:latin typeface="Proxima Nova Cn Th" panose="02000506030000020004" pitchFamily="2" charset="0"/>
                <a:ea typeface="Calibri"/>
                <a:cs typeface="Calibri"/>
                <a:sym typeface="Calibri"/>
              </a:rPr>
              <a:t>батла</a:t>
            </a:r>
            <a:r>
              <a:rPr lang="ru-RU" sz="1400" dirty="0">
                <a:solidFill>
                  <a:schemeClr val="dk1"/>
                </a:solidFill>
                <a:latin typeface="Proxima Nova Cn Th" panose="02000506030000020004" pitchFamily="2" charset="0"/>
                <a:ea typeface="Calibri"/>
                <a:cs typeface="Calibri"/>
                <a:sym typeface="Calibri"/>
              </a:rPr>
              <a:t> и заголовок «1 раунд». В этом документе нужно открыть </a:t>
            </a:r>
            <a:r>
              <a:rPr lang="ru-RU" sz="1400" b="1" dirty="0">
                <a:solidFill>
                  <a:schemeClr val="dk1"/>
                </a:solidFill>
                <a:latin typeface="Proxima Nova Cn Th" panose="02000506030000020004" pitchFamily="2" charset="0"/>
                <a:ea typeface="Calibri"/>
                <a:cs typeface="Calibri"/>
                <a:sym typeface="Calibri"/>
              </a:rPr>
              <a:t>доступ по ссылке в режиме «Только просмотр» </a:t>
            </a:r>
            <a:r>
              <a:rPr lang="ru-RU" sz="1400" dirty="0">
                <a:solidFill>
                  <a:schemeClr val="dk1"/>
                </a:solidFill>
                <a:latin typeface="Proxima Nova Cn Th" panose="02000506030000020004" pitchFamily="2" charset="0"/>
                <a:ea typeface="Calibri"/>
                <a:cs typeface="Calibri"/>
                <a:sym typeface="Calibri"/>
              </a:rPr>
              <a:t>и скопировать ссылку.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Вы начинаете урок. Кидаете в чат ссылку на </a:t>
            </a:r>
            <a:r>
              <a:rPr lang="ru-RU" sz="1400" b="1" dirty="0">
                <a:solidFill>
                  <a:schemeClr val="dk1"/>
                </a:solidFill>
                <a:latin typeface="Proxima Nova Cn Th" panose="02000506030000020004" pitchFamily="2" charset="0"/>
                <a:ea typeface="Calibri"/>
                <a:cs typeface="Calibri"/>
                <a:sym typeface="Calibri"/>
              </a:rPr>
              <a:t>ученическую презентацию</a:t>
            </a:r>
            <a:r>
              <a:rPr lang="ru-RU" sz="1400" dirty="0">
                <a:solidFill>
                  <a:schemeClr val="dk1"/>
                </a:solidFill>
                <a:latin typeface="Proxima Nova Cn Th" panose="02000506030000020004" pitchFamily="2" charset="0"/>
                <a:ea typeface="Calibri"/>
                <a:cs typeface="Calibri"/>
                <a:sym typeface="Calibri"/>
              </a:rPr>
              <a:t>. Убеждаетесь, что все могут ее открыть и увидеть презентацию.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Делите участников на сессионные залы. Ученики придумывают название команды, распределяют роли.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Вы возвращаете участников в зал. Копируете </a:t>
            </a:r>
            <a:r>
              <a:rPr lang="ru-RU" sz="1400" b="1" dirty="0">
                <a:solidFill>
                  <a:schemeClr val="dk1"/>
                </a:solidFill>
                <a:latin typeface="Proxima Nova Cn Th" panose="02000506030000020004" pitchFamily="2" charset="0"/>
                <a:ea typeface="Calibri"/>
                <a:cs typeface="Calibri"/>
                <a:sym typeface="Calibri"/>
              </a:rPr>
              <a:t>в ученическую презентацию </a:t>
            </a:r>
            <a:r>
              <a:rPr lang="ru-RU" sz="1400" dirty="0">
                <a:solidFill>
                  <a:schemeClr val="dk1"/>
                </a:solidFill>
                <a:latin typeface="Proxima Nova Cn Th" panose="02000506030000020004" pitchFamily="2" charset="0"/>
                <a:ea typeface="Calibri"/>
                <a:cs typeface="Calibri"/>
                <a:sym typeface="Calibri"/>
              </a:rPr>
              <a:t>первый вопрос. На слайд добавляете время, которое есть у участников на выполнение задания. Можно ее на слайде фиксировать, сколько времени осталось. Когда время вышло – вы копируете </a:t>
            </a:r>
            <a:r>
              <a:rPr lang="ru-RU" sz="1400" b="1" dirty="0">
                <a:solidFill>
                  <a:schemeClr val="dk1"/>
                </a:solidFill>
                <a:latin typeface="Proxima Nova Cn Th" panose="02000506030000020004" pitchFamily="2" charset="0"/>
                <a:ea typeface="Calibri"/>
                <a:cs typeface="Calibri"/>
                <a:sym typeface="Calibri"/>
              </a:rPr>
              <a:t>в ученическую презентацию </a:t>
            </a:r>
            <a:r>
              <a:rPr lang="ru-RU" sz="1400" dirty="0">
                <a:solidFill>
                  <a:schemeClr val="dk1"/>
                </a:solidFill>
                <a:latin typeface="Proxima Nova Cn Th" panose="02000506030000020004" pitchFamily="2" charset="0"/>
                <a:ea typeface="Calibri"/>
                <a:cs typeface="Calibri"/>
                <a:sym typeface="Calibri"/>
              </a:rPr>
              <a:t>второй вопрос и так далее. </a:t>
            </a:r>
          </a:p>
          <a:p>
            <a:pPr lvl="0" algn="l" rtl="0">
              <a:lnSpc>
                <a:spcPct val="115000"/>
              </a:lnSpc>
              <a:spcBef>
                <a:spcPts val="0"/>
              </a:spcBef>
              <a:spcAft>
                <a:spcPts val="0"/>
              </a:spcAft>
              <a:buClr>
                <a:schemeClr val="dk1"/>
              </a:buClr>
              <a:buSzPts val="1100"/>
            </a:pPr>
            <a:r>
              <a:rPr lang="ru-RU" sz="1400" dirty="0">
                <a:solidFill>
                  <a:schemeClr val="dk1"/>
                </a:solidFill>
                <a:latin typeface="Proxima Nova Cn Th" panose="02000506030000020004" pitchFamily="2" charset="0"/>
                <a:ea typeface="Calibri"/>
                <a:cs typeface="Calibri"/>
                <a:sym typeface="Calibri"/>
              </a:rPr>
              <a:t>После окончания раунда вы собираетесь в общем зале для промежуточного подведения итогов, где вы демонстрируете ответы из </a:t>
            </a:r>
            <a:r>
              <a:rPr lang="ru-RU" sz="1400" b="1" dirty="0">
                <a:solidFill>
                  <a:schemeClr val="dk1"/>
                </a:solidFill>
                <a:latin typeface="Proxima Nova Cn Th" panose="02000506030000020004" pitchFamily="2" charset="0"/>
                <a:ea typeface="Calibri"/>
                <a:cs typeface="Calibri"/>
                <a:sym typeface="Calibri"/>
              </a:rPr>
              <a:t>своей учительской презентации</a:t>
            </a:r>
            <a:r>
              <a:rPr lang="ru-RU" sz="1400" dirty="0">
                <a:solidFill>
                  <a:schemeClr val="dk1"/>
                </a:solidFill>
                <a:latin typeface="Proxima Nova Cn Th" panose="02000506030000020004" pitchFamily="2" charset="0"/>
                <a:ea typeface="Calibri"/>
                <a:cs typeface="Calibri"/>
                <a:sym typeface="Calibri"/>
              </a:rPr>
              <a:t>. Так проходят раунды. В конце вы объявляете победителя. </a:t>
            </a:r>
          </a:p>
          <a:p>
            <a:pPr lvl="0" algn="l" rtl="0">
              <a:lnSpc>
                <a:spcPct val="115000"/>
              </a:lnSpc>
              <a:spcBef>
                <a:spcPts val="0"/>
              </a:spcBef>
              <a:spcAft>
                <a:spcPts val="0"/>
              </a:spcAft>
              <a:buClr>
                <a:schemeClr val="dk1"/>
              </a:buClr>
              <a:buSzPts val="1100"/>
            </a:pPr>
            <a:endParaRPr lang="ru-RU" sz="14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4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4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ru-RU" sz="1400" dirty="0">
              <a:solidFill>
                <a:schemeClr val="dk1"/>
              </a:solidFill>
              <a:latin typeface="Proxima Nova Cn Th" panose="02000506030000020004" pitchFamily="2"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dirty="0">
              <a:latin typeface="Calibri"/>
              <a:ea typeface="Calibri"/>
              <a:cs typeface="Calibri"/>
              <a:sym typeface="Calibri"/>
            </a:endParaRPr>
          </a:p>
        </p:txBody>
      </p:sp>
      <p:sp>
        <p:nvSpPr>
          <p:cNvPr id="3" name="Прямоугольник 2">
            <a:extLst>
              <a:ext uri="{FF2B5EF4-FFF2-40B4-BE49-F238E27FC236}">
                <a16:creationId xmlns:a16="http://schemas.microsoft.com/office/drawing/2014/main" id="{DBE2F689-F303-49A3-AAE1-032F22EF1129}"/>
              </a:ext>
            </a:extLst>
          </p:cNvPr>
          <p:cNvSpPr/>
          <p:nvPr/>
        </p:nvSpPr>
        <p:spPr>
          <a:xfrm rot="16200000">
            <a:off x="4311253" y="310753"/>
            <a:ext cx="521494"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08F822FA-61A6-4885-92D1-416C01AC14A5}"/>
              </a:ext>
            </a:extLst>
          </p:cNvPr>
          <p:cNvSpPr/>
          <p:nvPr/>
        </p:nvSpPr>
        <p:spPr>
          <a:xfrm>
            <a:off x="0" y="446809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F69CAA7D-8529-4E32-BCF8-6E5DFCC4FE5B}"/>
              </a:ext>
            </a:extLst>
          </p:cNvPr>
          <p:cNvSpPr/>
          <p:nvPr/>
        </p:nvSpPr>
        <p:spPr>
          <a:xfrm>
            <a:off x="0" y="0"/>
            <a:ext cx="9144000" cy="1593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956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409960" y="905553"/>
            <a:ext cx="7454294" cy="3666447"/>
          </a:xfrm>
          <a:prstGeom prst="rect">
            <a:avLst/>
          </a:prstGeom>
          <a:noFill/>
          <a:ln>
            <a:noFill/>
          </a:ln>
        </p:spPr>
        <p:txBody>
          <a:bodyPr spcFirstLastPara="1" wrap="square" lIns="91425" tIns="91425" rIns="91425" bIns="91425" anchor="t" anchorCtr="0">
            <a:noAutofit/>
          </a:bodyPr>
          <a:lstStyle/>
          <a:p>
            <a:pPr marL="342900" lvl="0" indent="-342900" algn="just" rtl="0">
              <a:lnSpc>
                <a:spcPct val="115000"/>
              </a:lnSpc>
              <a:spcBef>
                <a:spcPts val="0"/>
              </a:spcBef>
              <a:spcAft>
                <a:spcPts val="0"/>
              </a:spcAft>
              <a:buClr>
                <a:schemeClr val="dk1"/>
              </a:buClr>
              <a:buSzPts val="1100"/>
              <a:buFont typeface="+mj-lt"/>
              <a:buAutoNum type="arabicPeriod"/>
            </a:pPr>
            <a:r>
              <a:rPr lang="ru-RU" sz="1200" dirty="0">
                <a:solidFill>
                  <a:schemeClr val="tx1"/>
                </a:solidFill>
                <a:latin typeface="Proxima Nova Rg" panose="02000506030000020004" pitchFamily="2" charset="0"/>
              </a:rPr>
              <a:t>Задача вашей команды – </a:t>
            </a:r>
            <a:r>
              <a:rPr lang="ru-RU" sz="1200" b="1" dirty="0">
                <a:solidFill>
                  <a:schemeClr val="accent2">
                    <a:lumMod val="60000"/>
                    <a:lumOff val="40000"/>
                  </a:schemeClr>
                </a:solidFill>
                <a:latin typeface="Proxima Nova Rg" panose="02000506030000020004" pitchFamily="2" charset="0"/>
              </a:rPr>
              <a:t>набрать максимальное количество очков</a:t>
            </a:r>
            <a:r>
              <a:rPr lang="ru-RU" sz="1200" dirty="0">
                <a:solidFill>
                  <a:schemeClr val="tx1"/>
                </a:solidFill>
                <a:latin typeface="Proxima Nova Rg" panose="02000506030000020004" pitchFamily="2" charset="0"/>
              </a:rPr>
              <a:t>. Правильные ответы приносят очки. </a:t>
            </a:r>
          </a:p>
          <a:p>
            <a:pPr marL="342900" lvl="0" indent="-342900" algn="just" rtl="0">
              <a:lnSpc>
                <a:spcPct val="115000"/>
              </a:lnSpc>
              <a:spcBef>
                <a:spcPts val="0"/>
              </a:spcBef>
              <a:spcAft>
                <a:spcPts val="0"/>
              </a:spcAft>
              <a:buClr>
                <a:schemeClr val="dk1"/>
              </a:buClr>
              <a:buSzPts val="1100"/>
              <a:buFont typeface="+mj-lt"/>
              <a:buAutoNum type="arabicPeriod"/>
            </a:pPr>
            <a:r>
              <a:rPr lang="ru-RU" sz="1200" dirty="0">
                <a:solidFill>
                  <a:schemeClr val="tx1"/>
                </a:solidFill>
                <a:latin typeface="Proxima Nova Rg" panose="02000506030000020004" pitchFamily="2" charset="0"/>
              </a:rPr>
              <a:t>Очки превращаются в оценки. Если вы набрали 80% баллов из возможных – каждый участник группы получается «5» за урок, если вы набрали 60% и выше – «4».</a:t>
            </a:r>
          </a:p>
          <a:p>
            <a:pPr marL="342900" lvl="0" indent="-342900" algn="just" rtl="0">
              <a:lnSpc>
                <a:spcPct val="115000"/>
              </a:lnSpc>
              <a:spcBef>
                <a:spcPts val="0"/>
              </a:spcBef>
              <a:spcAft>
                <a:spcPts val="0"/>
              </a:spcAft>
              <a:buClr>
                <a:schemeClr val="dk1"/>
              </a:buClr>
              <a:buSzPts val="1100"/>
              <a:buFont typeface="+mj-lt"/>
              <a:buAutoNum type="arabicPeriod"/>
            </a:pPr>
            <a:r>
              <a:rPr lang="ru-RU" sz="1200" dirty="0">
                <a:solidFill>
                  <a:schemeClr val="tx1"/>
                </a:solidFill>
                <a:latin typeface="Proxima Nova Rg" panose="02000506030000020004" pitchFamily="2" charset="0"/>
              </a:rPr>
              <a:t>В команде вам понадобятся следующие роли:</a:t>
            </a:r>
          </a:p>
          <a:p>
            <a:pPr marL="488950" lvl="0" indent="-342900" algn="just" rtl="0">
              <a:lnSpc>
                <a:spcPct val="115000"/>
              </a:lnSpc>
              <a:spcBef>
                <a:spcPts val="0"/>
              </a:spcBef>
              <a:spcAft>
                <a:spcPts val="0"/>
              </a:spcAft>
              <a:buClr>
                <a:schemeClr val="tx1"/>
              </a:buClr>
              <a:buSzPts val="1300"/>
              <a:buFont typeface="Arial" panose="020B0604020202020204" pitchFamily="34" charset="0"/>
              <a:buChar char="•"/>
            </a:pPr>
            <a:r>
              <a:rPr lang="ru-RU" sz="1200" b="1" dirty="0">
                <a:solidFill>
                  <a:schemeClr val="accent2">
                    <a:lumMod val="60000"/>
                    <a:lumOff val="40000"/>
                  </a:schemeClr>
                </a:solidFill>
                <a:latin typeface="Proxima Nova Rg" panose="02000506030000020004" pitchFamily="2" charset="0"/>
              </a:rPr>
              <a:t>Капитан.</a:t>
            </a:r>
            <a:r>
              <a:rPr lang="ru-RU" sz="1200" dirty="0">
                <a:solidFill>
                  <a:schemeClr val="tx1"/>
                </a:solidFill>
                <a:latin typeface="Proxima Nova Rg" panose="02000506030000020004" pitchFamily="2" charset="0"/>
              </a:rPr>
              <a:t> Организует обсуждение.</a:t>
            </a:r>
          </a:p>
          <a:p>
            <a:pPr marL="488950" lvl="0" indent="-342900" algn="just" rtl="0">
              <a:lnSpc>
                <a:spcPct val="115000"/>
              </a:lnSpc>
              <a:spcBef>
                <a:spcPts val="0"/>
              </a:spcBef>
              <a:spcAft>
                <a:spcPts val="0"/>
              </a:spcAft>
              <a:buClr>
                <a:schemeClr val="tx1"/>
              </a:buClr>
              <a:buSzPts val="1300"/>
              <a:buFont typeface="Arial" panose="020B0604020202020204" pitchFamily="34" charset="0"/>
              <a:buChar char="•"/>
            </a:pPr>
            <a:r>
              <a:rPr lang="ru-RU" sz="1200" b="1" dirty="0">
                <a:solidFill>
                  <a:schemeClr val="accent2">
                    <a:lumMod val="60000"/>
                    <a:lumOff val="40000"/>
                  </a:schemeClr>
                </a:solidFill>
                <a:latin typeface="Proxima Nova Rg" panose="02000506030000020004" pitchFamily="2" charset="0"/>
              </a:rPr>
              <a:t>Летописец.</a:t>
            </a:r>
            <a:r>
              <a:rPr lang="ru-RU" sz="1200" dirty="0">
                <a:solidFill>
                  <a:schemeClr val="tx1"/>
                </a:solidFill>
                <a:latin typeface="Proxima Nova Rg" panose="02000506030000020004" pitchFamily="2" charset="0"/>
              </a:rPr>
              <a:t>  Фиксирует ответы и сдает листы с ответами,   поддерживает боевой дух команды.</a:t>
            </a:r>
          </a:p>
          <a:p>
            <a:pPr marL="488950" lvl="0" indent="-342900" algn="just" rtl="0">
              <a:lnSpc>
                <a:spcPct val="115000"/>
              </a:lnSpc>
              <a:spcBef>
                <a:spcPts val="0"/>
              </a:spcBef>
              <a:spcAft>
                <a:spcPts val="0"/>
              </a:spcAft>
              <a:buClr>
                <a:schemeClr val="tx1"/>
              </a:buClr>
              <a:buSzPts val="1300"/>
              <a:buFont typeface="Arial" panose="020B0604020202020204" pitchFamily="34" charset="0"/>
              <a:buChar char="•"/>
            </a:pPr>
            <a:r>
              <a:rPr lang="ru-RU" sz="1200" b="1" dirty="0">
                <a:solidFill>
                  <a:schemeClr val="accent2">
                    <a:lumMod val="60000"/>
                    <a:lumOff val="40000"/>
                  </a:schemeClr>
                </a:solidFill>
                <a:latin typeface="Proxima Nova Rg" panose="02000506030000020004" pitchFamily="2" charset="0"/>
              </a:rPr>
              <a:t>Хронометр. </a:t>
            </a:r>
            <a:r>
              <a:rPr lang="ru-RU" sz="1200" dirty="0">
                <a:solidFill>
                  <a:schemeClr val="tx1"/>
                </a:solidFill>
                <a:latin typeface="Proxima Nova Rg" panose="02000506030000020004" pitchFamily="2" charset="0"/>
              </a:rPr>
              <a:t>Следит, чтобы вы укладывались в   установленное время.</a:t>
            </a:r>
          </a:p>
          <a:p>
            <a:pPr marL="342900" lvl="0" indent="-342900" algn="just" rtl="0">
              <a:lnSpc>
                <a:spcPct val="115000"/>
              </a:lnSpc>
              <a:spcBef>
                <a:spcPts val="0"/>
              </a:spcBef>
              <a:spcAft>
                <a:spcPts val="0"/>
              </a:spcAft>
              <a:buClr>
                <a:schemeClr val="dk1"/>
              </a:buClr>
              <a:buSzPts val="1100"/>
              <a:buFont typeface="+mj-lt"/>
              <a:buAutoNum type="arabicPeriod" startAt="4"/>
            </a:pPr>
            <a:r>
              <a:rPr lang="ru-RU" sz="1200" dirty="0">
                <a:solidFill>
                  <a:schemeClr val="tx1"/>
                </a:solidFill>
                <a:latin typeface="Proxima Nova Rg" panose="02000506030000020004" pitchFamily="2" charset="0"/>
              </a:rPr>
              <a:t>Вы будете </a:t>
            </a:r>
            <a:r>
              <a:rPr lang="ru-RU" sz="1200" b="1" dirty="0">
                <a:solidFill>
                  <a:schemeClr val="accent2">
                    <a:lumMod val="60000"/>
                    <a:lumOff val="40000"/>
                  </a:schemeClr>
                </a:solidFill>
                <a:latin typeface="Proxima Nova Rg" panose="02000506030000020004" pitchFamily="2" charset="0"/>
              </a:rPr>
              <a:t>отвечать на время</a:t>
            </a:r>
            <a:r>
              <a:rPr lang="ru-RU" sz="1200" dirty="0">
                <a:solidFill>
                  <a:schemeClr val="tx1"/>
                </a:solidFill>
                <a:latin typeface="Proxima Nova Rg" panose="02000506030000020004" pitchFamily="2" charset="0"/>
              </a:rPr>
              <a:t>. Важно уложиться в отведенное время. Ответы, сданные после окончания времени </a:t>
            </a:r>
            <a:r>
              <a:rPr lang="ru-RU" sz="1200" b="1" dirty="0">
                <a:solidFill>
                  <a:schemeClr val="accent2">
                    <a:lumMod val="60000"/>
                    <a:lumOff val="40000"/>
                  </a:schemeClr>
                </a:solidFill>
                <a:latin typeface="Proxima Nova Rg" panose="02000506030000020004" pitchFamily="2" charset="0"/>
              </a:rPr>
              <a:t>не будут приняты и не принесут очки</a:t>
            </a:r>
            <a:r>
              <a:rPr lang="ru-RU" sz="1200" dirty="0">
                <a:solidFill>
                  <a:schemeClr val="tx1"/>
                </a:solidFill>
                <a:latin typeface="Proxima Nova Rg" panose="02000506030000020004" pitchFamily="2" charset="0"/>
              </a:rPr>
              <a:t>.</a:t>
            </a:r>
          </a:p>
          <a:p>
            <a:pPr marL="342900" lvl="0" indent="-342900" algn="just" rtl="0">
              <a:lnSpc>
                <a:spcPct val="115000"/>
              </a:lnSpc>
              <a:spcBef>
                <a:spcPts val="0"/>
              </a:spcBef>
              <a:spcAft>
                <a:spcPts val="0"/>
              </a:spcAft>
              <a:buClr>
                <a:schemeClr val="dk1"/>
              </a:buClr>
              <a:buSzPts val="1100"/>
              <a:buFont typeface="+mj-lt"/>
              <a:buAutoNum type="arabicPeriod" startAt="4"/>
            </a:pPr>
            <a:r>
              <a:rPr lang="ru-RU" sz="1200" dirty="0">
                <a:solidFill>
                  <a:schemeClr val="tx1"/>
                </a:solidFill>
                <a:latin typeface="Proxima Nova Rg" panose="02000506030000020004" pitchFamily="2" charset="0"/>
              </a:rPr>
              <a:t>Каждая команда должна иметь </a:t>
            </a:r>
            <a:r>
              <a:rPr lang="ru-RU" sz="1200" b="1" dirty="0">
                <a:solidFill>
                  <a:schemeClr val="accent2">
                    <a:lumMod val="60000"/>
                    <a:lumOff val="40000"/>
                  </a:schemeClr>
                </a:solidFill>
                <a:latin typeface="Proxima Nova Rg" panose="02000506030000020004" pitchFamily="2" charset="0"/>
              </a:rPr>
              <a:t>веселое жизнеутверждающее название</a:t>
            </a:r>
            <a:r>
              <a:rPr lang="ru-RU" sz="1200" b="1" dirty="0">
                <a:solidFill>
                  <a:schemeClr val="tx1"/>
                </a:solidFill>
                <a:latin typeface="Proxima Nova Rg" panose="02000506030000020004" pitchFamily="2" charset="0"/>
              </a:rPr>
              <a:t>.</a:t>
            </a:r>
          </a:p>
          <a:p>
            <a:pPr marL="342900" lvl="0" indent="-342900" algn="just" rtl="0">
              <a:lnSpc>
                <a:spcPct val="115000"/>
              </a:lnSpc>
              <a:spcBef>
                <a:spcPts val="0"/>
              </a:spcBef>
              <a:spcAft>
                <a:spcPts val="0"/>
              </a:spcAft>
              <a:buClr>
                <a:schemeClr val="dk1"/>
              </a:buClr>
              <a:buSzPts val="1100"/>
              <a:buFont typeface="+mj-lt"/>
              <a:buAutoNum type="arabicPeriod" startAt="4"/>
            </a:pPr>
            <a:r>
              <a:rPr lang="ru-RU" sz="1200" dirty="0">
                <a:solidFill>
                  <a:schemeClr val="tx1"/>
                </a:solidFill>
                <a:latin typeface="Proxima Nova Rg" panose="02000506030000020004" pitchFamily="2" charset="0"/>
              </a:rPr>
              <a:t>Можно пользоваться всем, чем хотите, но важно </a:t>
            </a:r>
            <a:r>
              <a:rPr lang="ru-RU" sz="1200" b="1" dirty="0">
                <a:solidFill>
                  <a:schemeClr val="accent2">
                    <a:lumMod val="60000"/>
                    <a:lumOff val="40000"/>
                  </a:schemeClr>
                </a:solidFill>
                <a:latin typeface="Proxima Nova Rg" panose="02000506030000020004" pitchFamily="2" charset="0"/>
              </a:rPr>
              <a:t>указать источники</a:t>
            </a:r>
            <a:r>
              <a:rPr lang="ru-RU" sz="1200" dirty="0">
                <a:solidFill>
                  <a:schemeClr val="tx1"/>
                </a:solidFill>
                <a:latin typeface="Proxima Nova Rg" panose="02000506030000020004" pitchFamily="2" charset="0"/>
              </a:rPr>
              <a:t>, откуда брали информацию и </a:t>
            </a:r>
            <a:r>
              <a:rPr lang="ru-RU" sz="1200" b="1" dirty="0">
                <a:solidFill>
                  <a:schemeClr val="accent2">
                    <a:lumMod val="60000"/>
                    <a:lumOff val="40000"/>
                  </a:schemeClr>
                </a:solidFill>
                <a:latin typeface="Proxima Nova Rg" panose="02000506030000020004" pitchFamily="2" charset="0"/>
              </a:rPr>
              <a:t>быть готовыми обосновать свой ответ</a:t>
            </a:r>
            <a:r>
              <a:rPr lang="ru-RU" sz="1200" dirty="0">
                <a:solidFill>
                  <a:schemeClr val="tx1"/>
                </a:solidFill>
                <a:latin typeface="Proxima Nova Rg" panose="02000506030000020004" pitchFamily="2" charset="0"/>
              </a:rPr>
              <a:t>. Источники вроде ГДЗ, </a:t>
            </a:r>
            <a:r>
              <a:rPr lang="ru-RU" sz="1200" dirty="0" err="1">
                <a:solidFill>
                  <a:schemeClr val="tx1"/>
                </a:solidFill>
                <a:latin typeface="Proxima Nova Rg" panose="02000506030000020004" pitchFamily="2" charset="0"/>
              </a:rPr>
              <a:t>ЯНДЕКС.Справка</a:t>
            </a:r>
            <a:r>
              <a:rPr lang="ru-RU" sz="1200" dirty="0">
                <a:solidFill>
                  <a:schemeClr val="tx1"/>
                </a:solidFill>
                <a:latin typeface="Proxima Nova Rg" panose="02000506030000020004" pitchFamily="2" charset="0"/>
              </a:rPr>
              <a:t>, ответы MAIL.RU </a:t>
            </a:r>
            <a:r>
              <a:rPr lang="ru-RU" sz="1200" b="1" dirty="0">
                <a:solidFill>
                  <a:schemeClr val="accent2">
                    <a:lumMod val="60000"/>
                    <a:lumOff val="40000"/>
                  </a:schemeClr>
                </a:solidFill>
                <a:latin typeface="Proxima Nova Rg" panose="02000506030000020004" pitchFamily="2" charset="0"/>
              </a:rPr>
              <a:t>считаются ненадежными и за них будут сняты баллы</a:t>
            </a:r>
            <a:r>
              <a:rPr lang="ru-RU" sz="1200" dirty="0">
                <a:solidFill>
                  <a:schemeClr val="tx1"/>
                </a:solidFill>
                <a:latin typeface="Proxima Nova Rg" panose="02000506030000020004" pitchFamily="2" charset="0"/>
              </a:rPr>
              <a:t>. Хорошие источники (</a:t>
            </a:r>
            <a:r>
              <a:rPr lang="ru-RU" sz="1200" dirty="0" err="1">
                <a:solidFill>
                  <a:schemeClr val="tx1"/>
                </a:solidFill>
                <a:latin typeface="Proxima Nova Rg" panose="02000506030000020004" pitchFamily="2" charset="0"/>
              </a:rPr>
              <a:t>Грамота.ру</a:t>
            </a:r>
            <a:r>
              <a:rPr lang="ru-RU" sz="1200" dirty="0">
                <a:solidFill>
                  <a:schemeClr val="tx1"/>
                </a:solidFill>
                <a:latin typeface="Proxima Nova Rg" panose="02000506030000020004" pitchFamily="2" charset="0"/>
              </a:rPr>
              <a:t>, Орфографический словарь, учебник русского, собственная тетрадь с конспектами и т.д.) и </a:t>
            </a:r>
            <a:r>
              <a:rPr lang="ru-RU" sz="1200" b="1" dirty="0">
                <a:solidFill>
                  <a:schemeClr val="accent2">
                    <a:lumMod val="60000"/>
                    <a:lumOff val="40000"/>
                  </a:schemeClr>
                </a:solidFill>
                <a:latin typeface="Proxima Nova Rg" panose="02000506030000020004" pitchFamily="2" charset="0"/>
              </a:rPr>
              <a:t>четкое объяснение выбора ответа </a:t>
            </a:r>
            <a:r>
              <a:rPr lang="ru-RU" sz="1200" dirty="0">
                <a:solidFill>
                  <a:schemeClr val="tx1"/>
                </a:solidFill>
                <a:latin typeface="Proxima Nova Rg" panose="02000506030000020004" pitchFamily="2" charset="0"/>
              </a:rPr>
              <a:t>могут добавить вам баллы. </a:t>
            </a:r>
            <a:endParaRPr sz="1200" dirty="0">
              <a:solidFill>
                <a:schemeClr val="tx1"/>
              </a:solidFill>
              <a:latin typeface="Calibri"/>
              <a:ea typeface="Calibri"/>
              <a:cs typeface="Calibri"/>
              <a:sym typeface="Calibri"/>
            </a:endParaRPr>
          </a:p>
        </p:txBody>
      </p:sp>
      <p:pic>
        <p:nvPicPr>
          <p:cNvPr id="6" name="Рисунок 5">
            <a:extLst>
              <a:ext uri="{FF2B5EF4-FFF2-40B4-BE49-F238E27FC236}">
                <a16:creationId xmlns:a16="http://schemas.microsoft.com/office/drawing/2014/main" id="{7D1C4751-1B63-4E72-B643-20C83603F15B}"/>
              </a:ext>
            </a:extLst>
          </p:cNvPr>
          <p:cNvPicPr>
            <a:picLocks noChangeAspect="1"/>
          </p:cNvPicPr>
          <p:nvPr/>
        </p:nvPicPr>
        <p:blipFill rotWithShape="1">
          <a:blip r:embed="rId3"/>
          <a:srcRect r="43750" b="2403"/>
          <a:stretch/>
        </p:blipFill>
        <p:spPr>
          <a:xfrm rot="5400000" flipV="1">
            <a:off x="6210300" y="2209800"/>
            <a:ext cx="5143500" cy="723900"/>
          </a:xfrm>
          <a:prstGeom prst="rect">
            <a:avLst/>
          </a:prstGeom>
        </p:spPr>
      </p:pic>
      <p:sp>
        <p:nvSpPr>
          <p:cNvPr id="10" name="Прямоугольник 9">
            <a:extLst>
              <a:ext uri="{FF2B5EF4-FFF2-40B4-BE49-F238E27FC236}">
                <a16:creationId xmlns:a16="http://schemas.microsoft.com/office/drawing/2014/main" id="{60203B24-ABE2-4057-ABBF-B80EFA6BE862}"/>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Google Shape;164;p29">
            <a:extLst>
              <a:ext uri="{FF2B5EF4-FFF2-40B4-BE49-F238E27FC236}">
                <a16:creationId xmlns:a16="http://schemas.microsoft.com/office/drawing/2014/main" id="{41A8EBF5-8078-4CCD-8FC0-2E1768C7CD5E}"/>
              </a:ext>
            </a:extLst>
          </p:cNvPr>
          <p:cNvSpPr txBox="1">
            <a:spLocks/>
          </p:cNvSpPr>
          <p:nvPr/>
        </p:nvSpPr>
        <p:spPr>
          <a:xfrm>
            <a:off x="409960" y="234252"/>
            <a:ext cx="7159076" cy="539222"/>
          </a:xfrm>
          <a:prstGeom prst="rect">
            <a:avLst/>
          </a:prstGeom>
          <a:noFill/>
          <a:ln>
            <a:noFill/>
          </a:ln>
        </p:spPr>
        <p:txBody>
          <a:bodyPr spcFirstLastPara="1" wrap="square" lIns="68575" tIns="34275" rIns="68575"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Clr>
                <a:schemeClr val="dk1"/>
              </a:buClr>
              <a:buSzPts val="4100"/>
              <a:buFont typeface="Arial" panose="020B0604020202020204" pitchFamily="34" charset="0"/>
              <a:buNone/>
            </a:pPr>
            <a:r>
              <a:rPr lang="ru-RU" sz="3200" dirty="0">
                <a:solidFill>
                  <a:schemeClr val="accent2">
                    <a:lumMod val="60000"/>
                    <a:lumOff val="40000"/>
                  </a:schemeClr>
                </a:solidFill>
                <a:latin typeface="Gotham Pro Black" panose="02000903040000020004" pitchFamily="2" charset="0"/>
                <a:cs typeface="Gotham Pro Black" panose="02000903040000020004" pitchFamily="2" charset="0"/>
              </a:rPr>
              <a:t>Правила </a:t>
            </a:r>
            <a:r>
              <a:rPr lang="ru-RU" sz="3200" dirty="0" err="1">
                <a:solidFill>
                  <a:schemeClr val="accent2">
                    <a:lumMod val="60000"/>
                    <a:lumOff val="40000"/>
                  </a:schemeClr>
                </a:solidFill>
                <a:latin typeface="Gotham Pro Black" panose="02000903040000020004" pitchFamily="2" charset="0"/>
                <a:cs typeface="Gotham Pro Black" panose="02000903040000020004" pitchFamily="2" charset="0"/>
              </a:rPr>
              <a:t>батла</a:t>
            </a:r>
            <a:endParaRPr lang="ru-RU" sz="1600" dirty="0">
              <a:solidFill>
                <a:schemeClr val="accent2">
                  <a:lumMod val="60000"/>
                  <a:lumOff val="40000"/>
                </a:schemeClr>
              </a:solidFill>
              <a:latin typeface="Gotham Pro Black" panose="02000903040000020004" pitchFamily="2" charset="0"/>
              <a:cs typeface="Gotham Pro Black" panose="02000903040000020004"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31"/>
          <p:cNvSpPr txBox="1"/>
          <p:nvPr/>
        </p:nvSpPr>
        <p:spPr>
          <a:xfrm>
            <a:off x="3650461" y="-99155"/>
            <a:ext cx="2255920" cy="403956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25800" dirty="0">
                <a:solidFill>
                  <a:schemeClr val="accent2"/>
                </a:solidFill>
                <a:latin typeface="Calibri"/>
                <a:ea typeface="Calibri"/>
                <a:cs typeface="Calibri"/>
                <a:sym typeface="Calibri"/>
              </a:rPr>
              <a:t>I</a:t>
            </a:r>
            <a:endParaRPr sz="1200" dirty="0">
              <a:solidFill>
                <a:schemeClr val="accent2"/>
              </a:solidFill>
              <a:latin typeface="Calibri"/>
              <a:ea typeface="Calibri"/>
              <a:cs typeface="Calibri"/>
              <a:sym typeface="Calibri"/>
            </a:endParaRPr>
          </a:p>
        </p:txBody>
      </p:sp>
      <p:sp>
        <p:nvSpPr>
          <p:cNvPr id="179" name="Google Shape;179;p31"/>
          <p:cNvSpPr txBox="1">
            <a:spLocks noGrp="1"/>
          </p:cNvSpPr>
          <p:nvPr>
            <p:ph type="title"/>
          </p:nvPr>
        </p:nvSpPr>
        <p:spPr>
          <a:xfrm>
            <a:off x="2547321" y="201483"/>
            <a:ext cx="4462200" cy="58130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2700"/>
              <a:buFont typeface="Times New Roman"/>
              <a:buNone/>
            </a:pPr>
            <a:r>
              <a:rPr lang="en-GB" sz="3600" dirty="0" err="1">
                <a:solidFill>
                  <a:schemeClr val="accent2">
                    <a:lumMod val="60000"/>
                    <a:lumOff val="40000"/>
                  </a:schemeClr>
                </a:solidFill>
                <a:latin typeface="Proxima Nova Cn Th" panose="02000506030000020004" pitchFamily="2" charset="0"/>
              </a:rPr>
              <a:t>Раунд</a:t>
            </a:r>
            <a:endParaRPr sz="3600" dirty="0">
              <a:solidFill>
                <a:schemeClr val="accent2">
                  <a:lumMod val="60000"/>
                  <a:lumOff val="40000"/>
                </a:schemeClr>
              </a:solidFill>
              <a:latin typeface="Proxima Nova Cn Th" panose="02000506030000020004" pitchFamily="2" charset="0"/>
            </a:endParaRPr>
          </a:p>
        </p:txBody>
      </p:sp>
      <p:sp>
        <p:nvSpPr>
          <p:cNvPr id="180" name="Google Shape;180;p31"/>
          <p:cNvSpPr txBox="1"/>
          <p:nvPr/>
        </p:nvSpPr>
        <p:spPr>
          <a:xfrm>
            <a:off x="2547321" y="3388112"/>
            <a:ext cx="4462200" cy="1553905"/>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4500"/>
              <a:buFont typeface="Arial Black"/>
              <a:buNone/>
            </a:pPr>
            <a:r>
              <a:rPr lang="en-GB" sz="4500" dirty="0">
                <a:solidFill>
                  <a:schemeClr val="accent2">
                    <a:lumMod val="60000"/>
                    <a:lumOff val="40000"/>
                  </a:schemeClr>
                </a:solidFill>
                <a:latin typeface="Arial Black"/>
                <a:ea typeface="Arial Black"/>
                <a:cs typeface="Arial Black"/>
                <a:sym typeface="Arial Black"/>
              </a:rPr>
              <a:t>КАК ЭТО ПИШЕТСЯ? </a:t>
            </a:r>
            <a:endParaRPr sz="2700" dirty="0">
              <a:solidFill>
                <a:schemeClr val="accent2">
                  <a:lumMod val="60000"/>
                  <a:lumOff val="40000"/>
                </a:schemeClr>
              </a:solidFill>
              <a:latin typeface="Arial Black"/>
              <a:ea typeface="Arial Black"/>
              <a:cs typeface="Arial Black"/>
              <a:sym typeface="Arial Black"/>
            </a:endParaRPr>
          </a:p>
        </p:txBody>
      </p:sp>
      <p:sp>
        <p:nvSpPr>
          <p:cNvPr id="5" name="Прямоугольник 4">
            <a:extLst>
              <a:ext uri="{FF2B5EF4-FFF2-40B4-BE49-F238E27FC236}">
                <a16:creationId xmlns:a16="http://schemas.microsoft.com/office/drawing/2014/main" id="{5EAF8DE9-168F-4820-82FA-13F87362CEC6}"/>
              </a:ext>
            </a:extLst>
          </p:cNvPr>
          <p:cNvSpPr/>
          <p:nvPr/>
        </p:nvSpPr>
        <p:spPr>
          <a:xfrm>
            <a:off x="0"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F54E1BFA-2632-4EDE-81F5-ACFC4076AA16}"/>
              </a:ext>
            </a:extLst>
          </p:cNvPr>
          <p:cNvSpPr/>
          <p:nvPr/>
        </p:nvSpPr>
        <p:spPr>
          <a:xfrm>
            <a:off x="8622506" y="0"/>
            <a:ext cx="52149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409575" y="160735"/>
            <a:ext cx="5467350" cy="46791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Times New Roman"/>
              <a:buNone/>
            </a:pPr>
            <a:r>
              <a:rPr lang="ru-RU" sz="1400" b="1" dirty="0">
                <a:solidFill>
                  <a:schemeClr val="tx1"/>
                </a:solidFill>
                <a:latin typeface="Proxima Nova Cn Th" panose="02000506030000020004" pitchFamily="2" charset="0"/>
              </a:rPr>
              <a:t>Грамматический </a:t>
            </a:r>
            <a:r>
              <a:rPr lang="ru-RU" sz="1400" b="1" dirty="0" err="1">
                <a:solidFill>
                  <a:schemeClr val="tx1"/>
                </a:solidFill>
                <a:latin typeface="Proxima Nova Cn Th" panose="02000506030000020004" pitchFamily="2" charset="0"/>
              </a:rPr>
              <a:t>баттл</a:t>
            </a:r>
            <a:r>
              <a:rPr lang="ru-RU" sz="1400" b="1" dirty="0">
                <a:solidFill>
                  <a:schemeClr val="tx1"/>
                </a:solidFill>
                <a:latin typeface="Proxima Nova Cn Th" panose="02000506030000020004" pitchFamily="2" charset="0"/>
              </a:rPr>
              <a:t>. </a:t>
            </a:r>
            <a:r>
              <a:rPr lang="en-GB" sz="1400" b="1" dirty="0" err="1">
                <a:solidFill>
                  <a:schemeClr val="tx1"/>
                </a:solidFill>
                <a:latin typeface="Proxima Nova Cn Th" panose="02000506030000020004" pitchFamily="2" charset="0"/>
              </a:rPr>
              <a:t>Раунд</a:t>
            </a:r>
            <a:r>
              <a:rPr lang="en-GB" sz="1400" b="1" dirty="0">
                <a:solidFill>
                  <a:schemeClr val="tx1"/>
                </a:solidFill>
                <a:latin typeface="Proxima Nova Cn Th" panose="02000506030000020004" pitchFamily="2" charset="0"/>
              </a:rPr>
              <a:t> 1-ый. </a:t>
            </a:r>
            <a:r>
              <a:rPr lang="ru-RU" sz="1400" b="1" dirty="0">
                <a:solidFill>
                  <a:schemeClr val="tx1"/>
                </a:solidFill>
                <a:latin typeface="Proxima Nova Cn Th" panose="02000506030000020004" pitchFamily="2" charset="0"/>
              </a:rPr>
              <a:t>Как это пишется?</a:t>
            </a:r>
            <a:endParaRPr sz="1400" b="1" dirty="0">
              <a:solidFill>
                <a:schemeClr val="tx1"/>
              </a:solidFill>
              <a:latin typeface="Proxima Nova Cn Th" panose="02000506030000020004" pitchFamily="2" charset="0"/>
            </a:endParaRPr>
          </a:p>
        </p:txBody>
      </p:sp>
      <p:sp>
        <p:nvSpPr>
          <p:cNvPr id="188" name="Google Shape;188;p32"/>
          <p:cNvSpPr txBox="1"/>
          <p:nvPr/>
        </p:nvSpPr>
        <p:spPr>
          <a:xfrm>
            <a:off x="453934" y="685253"/>
            <a:ext cx="8550927" cy="807913"/>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Вставьте пропущенные буквы, чтобы расшифровать слово. Дайте определение получившемуся понятию. </a:t>
            </a:r>
            <a:endParaRPr sz="1100"/>
          </a:p>
        </p:txBody>
      </p:sp>
      <p:sp>
        <p:nvSpPr>
          <p:cNvPr id="189" name="Google Shape;189;p32"/>
          <p:cNvSpPr txBox="1"/>
          <p:nvPr/>
        </p:nvSpPr>
        <p:spPr>
          <a:xfrm>
            <a:off x="453935" y="1687955"/>
            <a:ext cx="3135086" cy="3393236"/>
          </a:xfrm>
          <a:prstGeom prst="rect">
            <a:avLst/>
          </a:prstGeom>
          <a:noFill/>
          <a:ln>
            <a:noFill/>
          </a:ln>
        </p:spPr>
        <p:txBody>
          <a:bodyPr spcFirstLastPara="1" wrap="square" lIns="68575" tIns="34275" rIns="68575" bIns="34275" anchor="t" anchorCtr="0">
            <a:noAutofit/>
          </a:bodyPr>
          <a:lstStyle/>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Исти</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ый</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друг</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Безветре</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ный</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день</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Ветря</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ая</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мельница</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Жаре</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ая</a:t>
            </a:r>
            <a:r>
              <a:rPr lang="en-GB" sz="1800" dirty="0">
                <a:solidFill>
                  <a:schemeClr val="tx1"/>
                </a:solidFill>
                <a:latin typeface="Proxima Nova"/>
                <a:ea typeface="Proxima Nova"/>
                <a:cs typeface="Proxima Nova"/>
                <a:sym typeface="Proxima Nova"/>
              </a:rPr>
              <a:t> с </a:t>
            </a:r>
            <a:r>
              <a:rPr lang="en-GB" sz="1800" dirty="0" err="1">
                <a:solidFill>
                  <a:schemeClr val="tx1"/>
                </a:solidFill>
                <a:latin typeface="Proxima Nova"/>
                <a:ea typeface="Proxima Nova"/>
                <a:cs typeface="Proxima Nova"/>
                <a:sym typeface="Proxima Nova"/>
              </a:rPr>
              <a:t>грибами</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картошка</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Жаре</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ая</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картошка</a:t>
            </a:r>
            <a:r>
              <a:rPr lang="en-GB" sz="1800" dirty="0">
                <a:solidFill>
                  <a:schemeClr val="tx1"/>
                </a:solidFill>
                <a:latin typeface="Proxima Nova"/>
                <a:ea typeface="Proxima Nova"/>
                <a:cs typeface="Proxima Nova"/>
                <a:sym typeface="Proxima Nova"/>
              </a:rPr>
              <a:t> с </a:t>
            </a:r>
            <a:r>
              <a:rPr lang="en-GB" sz="1800" dirty="0" err="1">
                <a:solidFill>
                  <a:schemeClr val="tx1"/>
                </a:solidFill>
                <a:latin typeface="Proxima Nova"/>
                <a:ea typeface="Proxima Nova"/>
                <a:cs typeface="Proxima Nova"/>
                <a:sym typeface="Proxima Nova"/>
              </a:rPr>
              <a:t>грибами</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Купле</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ый</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подарок</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a:solidFill>
                  <a:schemeClr val="tx1"/>
                </a:solidFill>
                <a:latin typeface="Proxima Nova"/>
                <a:ea typeface="Proxima Nova"/>
                <a:cs typeface="Proxima Nova"/>
                <a:sym typeface="Proxima Nova"/>
              </a:rPr>
              <a:t>Ю…</a:t>
            </a:r>
            <a:r>
              <a:rPr lang="en-GB" sz="1800" dirty="0" err="1">
                <a:solidFill>
                  <a:schemeClr val="tx1"/>
                </a:solidFill>
                <a:latin typeface="Proxima Nova"/>
                <a:ea typeface="Proxima Nova"/>
                <a:cs typeface="Proxima Nova"/>
                <a:sym typeface="Proxima Nova"/>
              </a:rPr>
              <a:t>ые</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натуралисты</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Кова</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ая</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ограда</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Скова</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ые</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одной</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цепью</a:t>
            </a:r>
            <a:endParaRPr sz="1100" dirty="0">
              <a:solidFill>
                <a:schemeClr val="tx1"/>
              </a:solidFill>
            </a:endParaRPr>
          </a:p>
          <a:p>
            <a:pPr marL="254000" marR="0" lvl="0" indent="-254000" algn="l" rtl="0">
              <a:spcBef>
                <a:spcPts val="0"/>
              </a:spcBef>
              <a:spcAft>
                <a:spcPts val="0"/>
              </a:spcAft>
              <a:buClr>
                <a:schemeClr val="tx1"/>
              </a:buClr>
              <a:buSzPts val="1800"/>
              <a:buFont typeface="Proxima Nova"/>
              <a:buAutoNum type="arabicPeriod"/>
            </a:pPr>
            <a:r>
              <a:rPr lang="en-GB" sz="1800" dirty="0" err="1">
                <a:solidFill>
                  <a:schemeClr val="tx1"/>
                </a:solidFill>
                <a:latin typeface="Proxima Nova"/>
                <a:ea typeface="Proxima Nova"/>
                <a:cs typeface="Proxima Nova"/>
                <a:sym typeface="Proxima Nova"/>
              </a:rPr>
              <a:t>Мороже</a:t>
            </a:r>
            <a:r>
              <a:rPr lang="en-GB" sz="1800" dirty="0">
                <a:solidFill>
                  <a:schemeClr val="tx1"/>
                </a:solidFill>
                <a:latin typeface="Proxima Nova"/>
                <a:ea typeface="Proxima Nova"/>
                <a:cs typeface="Proxima Nova"/>
                <a:sym typeface="Proxima Nova"/>
              </a:rPr>
              <a:t>…</a:t>
            </a:r>
            <a:r>
              <a:rPr lang="en-GB" sz="1800" dirty="0" err="1">
                <a:solidFill>
                  <a:schemeClr val="tx1"/>
                </a:solidFill>
                <a:latin typeface="Proxima Nova"/>
                <a:ea typeface="Proxima Nova"/>
                <a:cs typeface="Proxima Nova"/>
                <a:sym typeface="Proxima Nova"/>
              </a:rPr>
              <a:t>ая</a:t>
            </a:r>
            <a:r>
              <a:rPr lang="en-GB" sz="1800" dirty="0">
                <a:solidFill>
                  <a:schemeClr val="tx1"/>
                </a:solidFill>
                <a:latin typeface="Proxima Nova"/>
                <a:ea typeface="Proxima Nova"/>
                <a:cs typeface="Proxima Nova"/>
                <a:sym typeface="Proxima Nova"/>
              </a:rPr>
              <a:t> </a:t>
            </a:r>
            <a:r>
              <a:rPr lang="en-GB" sz="1800" dirty="0" err="1">
                <a:solidFill>
                  <a:schemeClr val="tx1"/>
                </a:solidFill>
                <a:latin typeface="Proxima Nova"/>
                <a:ea typeface="Proxima Nova"/>
                <a:cs typeface="Proxima Nova"/>
                <a:sym typeface="Proxima Nova"/>
              </a:rPr>
              <a:t>рыба</a:t>
            </a:r>
            <a:endParaRPr sz="1100" dirty="0">
              <a:solidFill>
                <a:schemeClr val="tx1"/>
              </a:solidFill>
            </a:endParaRPr>
          </a:p>
        </p:txBody>
      </p:sp>
      <p:graphicFrame>
        <p:nvGraphicFramePr>
          <p:cNvPr id="190" name="Google Shape;190;p32"/>
          <p:cNvGraphicFramePr/>
          <p:nvPr>
            <p:extLst>
              <p:ext uri="{D42A27DB-BD31-4B8C-83A1-F6EECF244321}">
                <p14:modId xmlns:p14="http://schemas.microsoft.com/office/powerpoint/2010/main" val="1773213364"/>
              </p:ext>
            </p:extLst>
          </p:nvPr>
        </p:nvGraphicFramePr>
        <p:xfrm>
          <a:off x="3664965" y="1763789"/>
          <a:ext cx="1570075" cy="3101560"/>
        </p:xfrm>
        <a:graphic>
          <a:graphicData uri="http://schemas.openxmlformats.org/drawingml/2006/table">
            <a:tbl>
              <a:tblPr firstRow="1" bandRow="1">
                <a:noFill/>
                <a:tableStyleId>{8A530071-10D8-4440-8959-BF05B06CDE19}</a:tableStyleId>
              </a:tblPr>
              <a:tblGrid>
                <a:gridCol w="442150">
                  <a:extLst>
                    <a:ext uri="{9D8B030D-6E8A-4147-A177-3AD203B41FA5}">
                      <a16:colId xmlns:a16="http://schemas.microsoft.com/office/drawing/2014/main" val="20000"/>
                    </a:ext>
                  </a:extLst>
                </a:gridCol>
                <a:gridCol w="523350">
                  <a:extLst>
                    <a:ext uri="{9D8B030D-6E8A-4147-A177-3AD203B41FA5}">
                      <a16:colId xmlns:a16="http://schemas.microsoft.com/office/drawing/2014/main" val="20001"/>
                    </a:ext>
                  </a:extLst>
                </a:gridCol>
                <a:gridCol w="604575">
                  <a:extLst>
                    <a:ext uri="{9D8B030D-6E8A-4147-A177-3AD203B41FA5}">
                      <a16:colId xmlns:a16="http://schemas.microsoft.com/office/drawing/2014/main" val="20002"/>
                    </a:ext>
                  </a:extLst>
                </a:gridCol>
              </a:tblGrid>
              <a:tr h="280850">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ctr" rtl="0">
                        <a:spcBef>
                          <a:spcPts val="0"/>
                        </a:spcBef>
                        <a:spcAft>
                          <a:spcPts val="0"/>
                        </a:spcAft>
                        <a:buNone/>
                      </a:pPr>
                      <a:r>
                        <a:rPr lang="en-GB" sz="1400"/>
                        <a:t>нн</a:t>
                      </a:r>
                      <a:endParaRPr sz="1400"/>
                    </a:p>
                  </a:txBody>
                  <a:tcPr marL="68600" marR="68600" marT="34300" marB="34300"/>
                </a:tc>
                <a:tc>
                  <a:txBody>
                    <a:bodyPr/>
                    <a:lstStyle/>
                    <a:p>
                      <a:pPr marL="0" marR="0" lvl="0" indent="0" algn="ctr" rtl="0">
                        <a:spcBef>
                          <a:spcPts val="0"/>
                        </a:spcBef>
                        <a:spcAft>
                          <a:spcPts val="0"/>
                        </a:spcAft>
                        <a:buNone/>
                      </a:pPr>
                      <a:r>
                        <a:rPr lang="en-GB" sz="1400"/>
                        <a:t>н</a:t>
                      </a:r>
                      <a:endParaRPr sz="1100"/>
                    </a:p>
                  </a:txBody>
                  <a:tcPr marL="68600" marR="68600" marT="34300" marB="34300"/>
                </a:tc>
                <a:extLst>
                  <a:ext uri="{0D108BD9-81ED-4DB2-BD59-A6C34878D82A}">
                    <a16:rowId xmlns:a16="http://schemas.microsoft.com/office/drawing/2014/main" val="10000"/>
                  </a:ext>
                </a:extLst>
              </a:tr>
              <a:tr h="280850">
                <a:tc>
                  <a:txBody>
                    <a:bodyPr/>
                    <a:lstStyle/>
                    <a:p>
                      <a:pPr marL="0" marR="0" lvl="0" indent="0" algn="l" rtl="0">
                        <a:spcBef>
                          <a:spcPts val="0"/>
                        </a:spcBef>
                        <a:spcAft>
                          <a:spcPts val="0"/>
                        </a:spcAft>
                        <a:buNone/>
                      </a:pPr>
                      <a:r>
                        <a:rPr lang="en-GB" sz="1400"/>
                        <a:t>1</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Э</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А</a:t>
                      </a:r>
                      <a:endParaRPr sz="1100"/>
                    </a:p>
                  </a:txBody>
                  <a:tcPr marL="68600" marR="68600" marT="34300" marB="34300"/>
                </a:tc>
                <a:extLst>
                  <a:ext uri="{0D108BD9-81ED-4DB2-BD59-A6C34878D82A}">
                    <a16:rowId xmlns:a16="http://schemas.microsoft.com/office/drawing/2014/main" val="10001"/>
                  </a:ext>
                </a:extLst>
              </a:tr>
              <a:tr h="280850">
                <a:tc>
                  <a:txBody>
                    <a:bodyPr/>
                    <a:lstStyle/>
                    <a:p>
                      <a:pPr marL="0" marR="0" lvl="0" indent="0" algn="l" rtl="0">
                        <a:spcBef>
                          <a:spcPts val="0"/>
                        </a:spcBef>
                        <a:spcAft>
                          <a:spcPts val="0"/>
                        </a:spcAft>
                        <a:buNone/>
                      </a:pPr>
                      <a:r>
                        <a:rPr lang="en-GB" sz="1400"/>
                        <a:t>2</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Т</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Н</a:t>
                      </a:r>
                      <a:endParaRPr sz="1100"/>
                    </a:p>
                  </a:txBody>
                  <a:tcPr marL="68600" marR="68600" marT="34300" marB="34300"/>
                </a:tc>
                <a:extLst>
                  <a:ext uri="{0D108BD9-81ED-4DB2-BD59-A6C34878D82A}">
                    <a16:rowId xmlns:a16="http://schemas.microsoft.com/office/drawing/2014/main" val="10002"/>
                  </a:ext>
                </a:extLst>
              </a:tr>
              <a:tr h="280850">
                <a:tc>
                  <a:txBody>
                    <a:bodyPr/>
                    <a:lstStyle/>
                    <a:p>
                      <a:pPr marL="0" marR="0" lvl="0" indent="0" algn="l" rtl="0">
                        <a:spcBef>
                          <a:spcPts val="0"/>
                        </a:spcBef>
                        <a:spcAft>
                          <a:spcPts val="0"/>
                        </a:spcAft>
                        <a:buNone/>
                      </a:pPr>
                      <a:r>
                        <a:rPr lang="en-GB" sz="1400"/>
                        <a:t>3</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И</a:t>
                      </a:r>
                      <a:endParaRPr sz="1100"/>
                    </a:p>
                  </a:txBody>
                  <a:tcPr marL="68600" marR="68600" marT="34300" marB="34300"/>
                </a:tc>
                <a:extLst>
                  <a:ext uri="{0D108BD9-81ED-4DB2-BD59-A6C34878D82A}">
                    <a16:rowId xmlns:a16="http://schemas.microsoft.com/office/drawing/2014/main" val="10003"/>
                  </a:ext>
                </a:extLst>
              </a:tr>
              <a:tr h="280850">
                <a:tc>
                  <a:txBody>
                    <a:bodyPr/>
                    <a:lstStyle/>
                    <a:p>
                      <a:pPr marL="0" marR="0" lvl="0" indent="0" algn="l" rtl="0">
                        <a:spcBef>
                          <a:spcPts val="0"/>
                        </a:spcBef>
                        <a:spcAft>
                          <a:spcPts val="0"/>
                        </a:spcAft>
                        <a:buNone/>
                      </a:pPr>
                      <a:r>
                        <a:rPr lang="en-GB" sz="1400"/>
                        <a:t>4</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М</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А</a:t>
                      </a:r>
                      <a:endParaRPr sz="1100"/>
                    </a:p>
                  </a:txBody>
                  <a:tcPr marL="68600" marR="68600" marT="34300" marB="34300"/>
                </a:tc>
                <a:extLst>
                  <a:ext uri="{0D108BD9-81ED-4DB2-BD59-A6C34878D82A}">
                    <a16:rowId xmlns:a16="http://schemas.microsoft.com/office/drawing/2014/main" val="10004"/>
                  </a:ext>
                </a:extLst>
              </a:tr>
              <a:tr h="280850">
                <a:tc>
                  <a:txBody>
                    <a:bodyPr/>
                    <a:lstStyle/>
                    <a:p>
                      <a:pPr marL="0" marR="0" lvl="0" indent="0" algn="l" rtl="0">
                        <a:spcBef>
                          <a:spcPts val="0"/>
                        </a:spcBef>
                        <a:spcAft>
                          <a:spcPts val="0"/>
                        </a:spcAft>
                        <a:buNone/>
                      </a:pPr>
                      <a:r>
                        <a:rPr lang="en-GB" sz="1400"/>
                        <a:t>5</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Г</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extLst>
                  <a:ext uri="{0D108BD9-81ED-4DB2-BD59-A6C34878D82A}">
                    <a16:rowId xmlns:a16="http://schemas.microsoft.com/office/drawing/2014/main" val="10005"/>
                  </a:ext>
                </a:extLst>
              </a:tr>
              <a:tr h="280850">
                <a:tc>
                  <a:txBody>
                    <a:bodyPr/>
                    <a:lstStyle/>
                    <a:p>
                      <a:pPr marL="0" marR="0" lvl="0" indent="0" algn="l" rtl="0">
                        <a:spcBef>
                          <a:spcPts val="0"/>
                        </a:spcBef>
                        <a:spcAft>
                          <a:spcPts val="0"/>
                        </a:spcAft>
                        <a:buNone/>
                      </a:pPr>
                      <a:r>
                        <a:rPr lang="en-GB" sz="1400"/>
                        <a:t>6</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Л</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С</a:t>
                      </a:r>
                      <a:endParaRPr sz="1100"/>
                    </a:p>
                  </a:txBody>
                  <a:tcPr marL="68600" marR="68600" marT="34300" marB="34300"/>
                </a:tc>
                <a:extLst>
                  <a:ext uri="{0D108BD9-81ED-4DB2-BD59-A6C34878D82A}">
                    <a16:rowId xmlns:a16="http://schemas.microsoft.com/office/drawing/2014/main" val="10006"/>
                  </a:ext>
                </a:extLst>
              </a:tr>
              <a:tr h="280850">
                <a:tc>
                  <a:txBody>
                    <a:bodyPr/>
                    <a:lstStyle/>
                    <a:p>
                      <a:pPr marL="0" marR="0" lvl="0" indent="0" algn="l" rtl="0">
                        <a:spcBef>
                          <a:spcPts val="0"/>
                        </a:spcBef>
                        <a:spcAft>
                          <a:spcPts val="0"/>
                        </a:spcAft>
                        <a:buNone/>
                      </a:pPr>
                      <a:r>
                        <a:rPr lang="en-GB" sz="1400"/>
                        <a:t>7</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К</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extLst>
                  <a:ext uri="{0D108BD9-81ED-4DB2-BD59-A6C34878D82A}">
                    <a16:rowId xmlns:a16="http://schemas.microsoft.com/office/drawing/2014/main" val="10007"/>
                  </a:ext>
                </a:extLst>
              </a:tr>
              <a:tr h="280850">
                <a:tc>
                  <a:txBody>
                    <a:bodyPr/>
                    <a:lstStyle/>
                    <a:p>
                      <a:pPr marL="0" marR="0" lvl="0" indent="0" algn="l" rtl="0">
                        <a:spcBef>
                          <a:spcPts val="0"/>
                        </a:spcBef>
                        <a:spcAft>
                          <a:spcPts val="0"/>
                        </a:spcAft>
                        <a:buNone/>
                      </a:pPr>
                      <a:r>
                        <a:rPr lang="en-GB" sz="1400"/>
                        <a:t>8</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О</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Г</a:t>
                      </a:r>
                      <a:endParaRPr sz="1100"/>
                    </a:p>
                  </a:txBody>
                  <a:tcPr marL="68600" marR="68600" marT="34300" marB="34300"/>
                </a:tc>
                <a:extLst>
                  <a:ext uri="{0D108BD9-81ED-4DB2-BD59-A6C34878D82A}">
                    <a16:rowId xmlns:a16="http://schemas.microsoft.com/office/drawing/2014/main" val="10008"/>
                  </a:ext>
                </a:extLst>
              </a:tr>
              <a:tr h="280850">
                <a:tc>
                  <a:txBody>
                    <a:bodyPr/>
                    <a:lstStyle/>
                    <a:p>
                      <a:pPr marL="0" marR="0" lvl="0" indent="0" algn="l" rtl="0">
                        <a:spcBef>
                          <a:spcPts val="0"/>
                        </a:spcBef>
                        <a:spcAft>
                          <a:spcPts val="0"/>
                        </a:spcAft>
                        <a:buNone/>
                      </a:pPr>
                      <a:r>
                        <a:rPr lang="en-GB" sz="1400"/>
                        <a:t>9</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И</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Р</a:t>
                      </a:r>
                      <a:endParaRPr sz="1100"/>
                    </a:p>
                  </a:txBody>
                  <a:tcPr marL="68600" marR="68600" marT="34300" marB="34300"/>
                </a:tc>
                <a:extLst>
                  <a:ext uri="{0D108BD9-81ED-4DB2-BD59-A6C34878D82A}">
                    <a16:rowId xmlns:a16="http://schemas.microsoft.com/office/drawing/2014/main" val="10009"/>
                  </a:ext>
                </a:extLst>
              </a:tr>
              <a:tr h="280850">
                <a:tc>
                  <a:txBody>
                    <a:bodyPr/>
                    <a:lstStyle/>
                    <a:p>
                      <a:pPr marL="0" marR="0" lvl="0" indent="0" algn="l" rtl="0">
                        <a:spcBef>
                          <a:spcPts val="0"/>
                        </a:spcBef>
                        <a:spcAft>
                          <a:spcPts val="0"/>
                        </a:spcAft>
                        <a:buNone/>
                      </a:pPr>
                      <a:r>
                        <a:rPr lang="en-GB" sz="1400"/>
                        <a:t>10</a:t>
                      </a:r>
                      <a:endParaRPr sz="1100"/>
                    </a:p>
                  </a:txBody>
                  <a:tcPr marL="68600" marR="68600" marT="34300" marB="34300"/>
                </a:tc>
                <a:tc>
                  <a:txBody>
                    <a:bodyPr/>
                    <a:lstStyle/>
                    <a:p>
                      <a:pPr marL="0" marR="0" lvl="0" indent="0" algn="ctr" rtl="0">
                        <a:spcBef>
                          <a:spcPts val="0"/>
                        </a:spcBef>
                        <a:spcAft>
                          <a:spcPts val="0"/>
                        </a:spcAft>
                        <a:buNone/>
                      </a:pPr>
                      <a:r>
                        <a:rPr lang="en-GB" sz="1400">
                          <a:latin typeface="Arial"/>
                          <a:ea typeface="Arial"/>
                          <a:cs typeface="Arial"/>
                          <a:sym typeface="Arial"/>
                        </a:rPr>
                        <a:t>Й</a:t>
                      </a:r>
                      <a:endParaRPr sz="1100"/>
                    </a:p>
                  </a:txBody>
                  <a:tcPr marL="68600" marR="68600" marT="34300" marB="34300"/>
                </a:tc>
                <a:tc>
                  <a:txBody>
                    <a:bodyPr/>
                    <a:lstStyle/>
                    <a:p>
                      <a:pPr marL="0" marR="0" lvl="0" indent="0" algn="ctr" rtl="0">
                        <a:spcBef>
                          <a:spcPts val="0"/>
                        </a:spcBef>
                        <a:spcAft>
                          <a:spcPts val="0"/>
                        </a:spcAft>
                        <a:buNone/>
                      </a:pPr>
                      <a:r>
                        <a:rPr lang="en-GB" sz="1400" dirty="0">
                          <a:latin typeface="Arial"/>
                          <a:ea typeface="Arial"/>
                          <a:cs typeface="Arial"/>
                          <a:sym typeface="Arial"/>
                        </a:rPr>
                        <a:t>Я</a:t>
                      </a:r>
                      <a:endParaRPr sz="1100" dirty="0"/>
                    </a:p>
                  </a:txBody>
                  <a:tcPr marL="68600" marR="68600" marT="34300" marB="34300"/>
                </a:tc>
                <a:extLst>
                  <a:ext uri="{0D108BD9-81ED-4DB2-BD59-A6C34878D82A}">
                    <a16:rowId xmlns:a16="http://schemas.microsoft.com/office/drawing/2014/main" val="10010"/>
                  </a:ext>
                </a:extLst>
              </a:tr>
            </a:tbl>
          </a:graphicData>
        </a:graphic>
      </p:graphicFrame>
      <p:sp>
        <p:nvSpPr>
          <p:cNvPr id="191" name="Google Shape;191;p32"/>
          <p:cNvSpPr/>
          <p:nvPr/>
        </p:nvSpPr>
        <p:spPr>
          <a:xfrm>
            <a:off x="5450306"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2" name="Google Shape;192;p32"/>
          <p:cNvSpPr/>
          <p:nvPr/>
        </p:nvSpPr>
        <p:spPr>
          <a:xfrm>
            <a:off x="5807994"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 name="Google Shape;193;p32"/>
          <p:cNvSpPr/>
          <p:nvPr/>
        </p:nvSpPr>
        <p:spPr>
          <a:xfrm>
            <a:off x="6165683"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 name="Google Shape;194;p32"/>
          <p:cNvSpPr/>
          <p:nvPr/>
        </p:nvSpPr>
        <p:spPr>
          <a:xfrm>
            <a:off x="6523371"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 name="Google Shape;195;p32"/>
          <p:cNvSpPr/>
          <p:nvPr/>
        </p:nvSpPr>
        <p:spPr>
          <a:xfrm>
            <a:off x="6881060"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32"/>
          <p:cNvSpPr/>
          <p:nvPr/>
        </p:nvSpPr>
        <p:spPr>
          <a:xfrm>
            <a:off x="7240501"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 name="Google Shape;197;p32"/>
          <p:cNvSpPr/>
          <p:nvPr/>
        </p:nvSpPr>
        <p:spPr>
          <a:xfrm>
            <a:off x="7599942"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 name="Google Shape;198;p32"/>
          <p:cNvSpPr/>
          <p:nvPr/>
        </p:nvSpPr>
        <p:spPr>
          <a:xfrm>
            <a:off x="7962137"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 name="Google Shape;199;p32"/>
          <p:cNvSpPr/>
          <p:nvPr/>
        </p:nvSpPr>
        <p:spPr>
          <a:xfrm>
            <a:off x="8324331"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32"/>
          <p:cNvSpPr/>
          <p:nvPr/>
        </p:nvSpPr>
        <p:spPr>
          <a:xfrm>
            <a:off x="8686526" y="2021306"/>
            <a:ext cx="318335" cy="460207"/>
          </a:xfrm>
          <a:prstGeom prst="rect">
            <a:avLst/>
          </a:prstGeom>
          <a:solidFill>
            <a:schemeClr val="lt1"/>
          </a:solidFill>
          <a:ln w="12700" cap="flat" cmpd="sng">
            <a:solidFill>
              <a:srgbClr val="EC672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 name="Google Shape;201;p32"/>
          <p:cNvSpPr txBox="1"/>
          <p:nvPr/>
        </p:nvSpPr>
        <p:spPr>
          <a:xfrm>
            <a:off x="5463301" y="3650335"/>
            <a:ext cx="3554400" cy="1276000"/>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r>
              <a:rPr lang="ru-RU" dirty="0">
                <a:sym typeface="Times New Roman"/>
              </a:rPr>
              <a:t>Ответом является: </a:t>
            </a:r>
          </a:p>
          <a:p>
            <a:pPr marL="285750" indent="-285750">
              <a:buFont typeface="Arial" panose="020B0604020202020204" pitchFamily="34" charset="0"/>
              <a:buChar char="•"/>
            </a:pPr>
            <a:r>
              <a:rPr lang="ru-RU" b="1" dirty="0">
                <a:sym typeface="Times New Roman"/>
              </a:rPr>
              <a:t>СЛОВО</a:t>
            </a:r>
            <a:r>
              <a:rPr lang="ru-RU" dirty="0">
                <a:sym typeface="Times New Roman"/>
              </a:rPr>
              <a:t> (3 балла)</a:t>
            </a:r>
          </a:p>
          <a:p>
            <a:pPr marL="285750" indent="-285750">
              <a:buFont typeface="Arial" panose="020B0604020202020204" pitchFamily="34" charset="0"/>
              <a:buChar char="•"/>
            </a:pPr>
            <a:r>
              <a:rPr lang="ru-RU" b="1" dirty="0">
                <a:sym typeface="Times New Roman"/>
              </a:rPr>
              <a:t>ОПРЕДЕЛЕНИЕ</a:t>
            </a:r>
            <a:r>
              <a:rPr lang="ru-RU" dirty="0">
                <a:sym typeface="Times New Roman"/>
              </a:rPr>
              <a:t> (2 балла)</a:t>
            </a:r>
          </a:p>
          <a:p>
            <a:r>
              <a:rPr lang="ru-RU" dirty="0">
                <a:sym typeface="Times New Roman"/>
              </a:rPr>
              <a:t>… минут на решение</a:t>
            </a:r>
          </a:p>
          <a:p>
            <a:endParaRPr dirty="0">
              <a:sym typeface="Times New Roman"/>
            </a:endParaRPr>
          </a:p>
        </p:txBody>
      </p:sp>
      <p:sp>
        <p:nvSpPr>
          <p:cNvPr id="17" name="Прямоугольник 16">
            <a:extLst>
              <a:ext uri="{FF2B5EF4-FFF2-40B4-BE49-F238E27FC236}">
                <a16:creationId xmlns:a16="http://schemas.microsoft.com/office/drawing/2014/main" id="{CD3945A5-24BD-48B8-A7B4-643C98D74735}"/>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409575" y="160735"/>
            <a:ext cx="5467350" cy="46791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Times New Roman"/>
              <a:buNone/>
            </a:pPr>
            <a:r>
              <a:rPr lang="en-GB" sz="1100"/>
              <a:t>Раунд 1-ый. Разминка</a:t>
            </a:r>
            <a:endParaRPr sz="1100"/>
          </a:p>
        </p:txBody>
      </p:sp>
      <p:sp>
        <p:nvSpPr>
          <p:cNvPr id="208" name="Google Shape;208;p33"/>
          <p:cNvSpPr txBox="1"/>
          <p:nvPr/>
        </p:nvSpPr>
        <p:spPr>
          <a:xfrm>
            <a:off x="409572" y="-8"/>
            <a:ext cx="8236200" cy="1177200"/>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dirty="0" err="1">
                <a:solidFill>
                  <a:schemeClr val="lt1"/>
                </a:solidFill>
                <a:latin typeface="Times New Roman"/>
                <a:ea typeface="Times New Roman"/>
                <a:cs typeface="Times New Roman"/>
                <a:sym typeface="Times New Roman"/>
              </a:rPr>
              <a:t>Вам</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даны</a:t>
            </a:r>
            <a:r>
              <a:rPr lang="en-GB" sz="2400" dirty="0">
                <a:solidFill>
                  <a:schemeClr val="lt1"/>
                </a:solidFill>
                <a:latin typeface="Times New Roman"/>
                <a:ea typeface="Times New Roman"/>
                <a:cs typeface="Times New Roman"/>
                <a:sym typeface="Times New Roman"/>
              </a:rPr>
              <a:t> 4 </a:t>
            </a:r>
            <a:r>
              <a:rPr lang="en-GB" sz="2400" dirty="0" err="1">
                <a:solidFill>
                  <a:schemeClr val="lt1"/>
                </a:solidFill>
                <a:latin typeface="Times New Roman"/>
                <a:ea typeface="Times New Roman"/>
                <a:cs typeface="Times New Roman"/>
                <a:sym typeface="Times New Roman"/>
              </a:rPr>
              <a:t>группы</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слов</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Догадайтесь</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по</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какому</a:t>
            </a:r>
            <a:r>
              <a:rPr lang="en-GB" sz="2400" dirty="0">
                <a:solidFill>
                  <a:schemeClr val="lt1"/>
                </a:solidFill>
                <a:latin typeface="Times New Roman"/>
                <a:ea typeface="Times New Roman"/>
                <a:cs typeface="Times New Roman"/>
                <a:sym typeface="Times New Roman"/>
              </a:rPr>
              <a:t> </a:t>
            </a:r>
            <a:r>
              <a:rPr lang="en-GB" sz="2400" b="1" dirty="0" err="1">
                <a:solidFill>
                  <a:schemeClr val="lt1"/>
                </a:solidFill>
                <a:latin typeface="Times New Roman"/>
                <a:ea typeface="Times New Roman"/>
                <a:cs typeface="Times New Roman"/>
                <a:sym typeface="Times New Roman"/>
              </a:rPr>
              <a:t>орфографическому</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принципу</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сформированы</a:t>
            </a:r>
            <a:r>
              <a:rPr lang="en-GB" sz="2400" dirty="0">
                <a:solidFill>
                  <a:schemeClr val="lt1"/>
                </a:solidFill>
                <a:latin typeface="Times New Roman"/>
                <a:ea typeface="Times New Roman"/>
                <a:cs typeface="Times New Roman"/>
                <a:sym typeface="Times New Roman"/>
              </a:rPr>
              <a:t> </a:t>
            </a:r>
            <a:r>
              <a:rPr lang="en-GB" sz="2400" dirty="0" err="1">
                <a:solidFill>
                  <a:schemeClr val="lt1"/>
                </a:solidFill>
                <a:latin typeface="Times New Roman"/>
                <a:ea typeface="Times New Roman"/>
                <a:cs typeface="Times New Roman"/>
                <a:sym typeface="Times New Roman"/>
              </a:rPr>
              <a:t>слова</a:t>
            </a:r>
            <a:r>
              <a:rPr lang="en-GB" sz="2400" dirty="0">
                <a:solidFill>
                  <a:schemeClr val="lt1"/>
                </a:solidFill>
                <a:latin typeface="Times New Roman"/>
                <a:ea typeface="Times New Roman"/>
                <a:cs typeface="Times New Roman"/>
                <a:sym typeface="Times New Roman"/>
              </a:rPr>
              <a:t> в </a:t>
            </a:r>
            <a:r>
              <a:rPr lang="en-GB" sz="2400" dirty="0" err="1">
                <a:solidFill>
                  <a:schemeClr val="lt1"/>
                </a:solidFill>
                <a:latin typeface="Times New Roman"/>
                <a:ea typeface="Times New Roman"/>
                <a:cs typeface="Times New Roman"/>
                <a:sym typeface="Times New Roman"/>
              </a:rPr>
              <a:t>группы</a:t>
            </a:r>
            <a:r>
              <a:rPr lang="en-GB" sz="2400" dirty="0">
                <a:solidFill>
                  <a:schemeClr val="lt1"/>
                </a:solidFill>
                <a:latin typeface="Times New Roman"/>
                <a:ea typeface="Times New Roman"/>
                <a:cs typeface="Times New Roman"/>
                <a:sym typeface="Times New Roman"/>
              </a:rPr>
              <a:t> и </a:t>
            </a:r>
            <a:r>
              <a:rPr lang="en-GB" sz="2400" b="1" dirty="0" err="1">
                <a:solidFill>
                  <a:schemeClr val="lt1"/>
                </a:solidFill>
                <a:latin typeface="Times New Roman"/>
                <a:ea typeface="Times New Roman"/>
                <a:cs typeface="Times New Roman"/>
                <a:sym typeface="Times New Roman"/>
              </a:rPr>
              <a:t>завершите</a:t>
            </a:r>
            <a:r>
              <a:rPr lang="en-GB" sz="2400" b="1" dirty="0">
                <a:solidFill>
                  <a:schemeClr val="lt1"/>
                </a:solidFill>
                <a:latin typeface="Times New Roman"/>
                <a:ea typeface="Times New Roman"/>
                <a:cs typeface="Times New Roman"/>
                <a:sym typeface="Times New Roman"/>
              </a:rPr>
              <a:t> </a:t>
            </a:r>
            <a:r>
              <a:rPr lang="en-GB" sz="2400" b="1" dirty="0" err="1">
                <a:solidFill>
                  <a:schemeClr val="lt1"/>
                </a:solidFill>
                <a:latin typeface="Times New Roman"/>
                <a:ea typeface="Times New Roman"/>
                <a:cs typeface="Times New Roman"/>
                <a:sym typeface="Times New Roman"/>
              </a:rPr>
              <a:t>ряд</a:t>
            </a:r>
            <a:r>
              <a:rPr lang="en-GB" sz="2400" b="1" dirty="0">
                <a:solidFill>
                  <a:schemeClr val="lt1"/>
                </a:solidFill>
                <a:latin typeface="Times New Roman"/>
                <a:ea typeface="Times New Roman"/>
                <a:cs typeface="Times New Roman"/>
                <a:sym typeface="Times New Roman"/>
              </a:rPr>
              <a:t> </a:t>
            </a:r>
            <a:r>
              <a:rPr lang="en-GB" sz="2400" b="1" dirty="0" err="1">
                <a:solidFill>
                  <a:schemeClr val="lt1"/>
                </a:solidFill>
                <a:latin typeface="Times New Roman"/>
                <a:ea typeface="Times New Roman"/>
                <a:cs typeface="Times New Roman"/>
                <a:sym typeface="Times New Roman"/>
              </a:rPr>
              <a:t>своим</a:t>
            </a:r>
            <a:r>
              <a:rPr lang="en-GB" sz="2400" b="1" dirty="0">
                <a:solidFill>
                  <a:schemeClr val="lt1"/>
                </a:solidFill>
                <a:latin typeface="Times New Roman"/>
                <a:ea typeface="Times New Roman"/>
                <a:cs typeface="Times New Roman"/>
                <a:sym typeface="Times New Roman"/>
              </a:rPr>
              <a:t> </a:t>
            </a:r>
            <a:r>
              <a:rPr lang="en-GB" sz="2400" b="1" dirty="0" err="1">
                <a:solidFill>
                  <a:schemeClr val="lt1"/>
                </a:solidFill>
                <a:latin typeface="Times New Roman"/>
                <a:ea typeface="Times New Roman"/>
                <a:cs typeface="Times New Roman"/>
                <a:sym typeface="Times New Roman"/>
              </a:rPr>
              <a:t>примером</a:t>
            </a:r>
            <a:r>
              <a:rPr lang="en-GB" sz="2400" b="1" dirty="0">
                <a:solidFill>
                  <a:schemeClr val="lt1"/>
                </a:solidFill>
                <a:latin typeface="Times New Roman"/>
                <a:ea typeface="Times New Roman"/>
                <a:cs typeface="Times New Roman"/>
                <a:sym typeface="Times New Roman"/>
              </a:rPr>
              <a:t>.</a:t>
            </a:r>
            <a:endParaRPr sz="1100" b="1" dirty="0"/>
          </a:p>
        </p:txBody>
      </p:sp>
      <p:sp>
        <p:nvSpPr>
          <p:cNvPr id="209" name="Google Shape;209;p33"/>
          <p:cNvSpPr txBox="1"/>
          <p:nvPr/>
        </p:nvSpPr>
        <p:spPr>
          <a:xfrm>
            <a:off x="409572" y="1295946"/>
            <a:ext cx="8236200" cy="23313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ru-RU" sz="2000" dirty="0">
                <a:solidFill>
                  <a:schemeClr val="dk1"/>
                </a:solidFill>
                <a:latin typeface="Proxima Nova Rg" panose="02000506030000020004" pitchFamily="2" charset="0"/>
                <a:ea typeface="Calibri"/>
                <a:cs typeface="Calibri"/>
                <a:sym typeface="Calibri"/>
              </a:rPr>
              <a:t>1. Пришкольный, пристегнуть, прервать, презабавный (=очень забавный), … .</a:t>
            </a:r>
            <a:endParaRPr lang="ru-RU" sz="1200" dirty="0">
              <a:latin typeface="Proxima Nova Rg" panose="02000506030000020004" pitchFamily="2" charset="0"/>
            </a:endParaRPr>
          </a:p>
          <a:p>
            <a:pPr marL="0" marR="0" lvl="0" indent="0" algn="l" rtl="0">
              <a:spcBef>
                <a:spcPts val="0"/>
              </a:spcBef>
              <a:spcAft>
                <a:spcPts val="0"/>
              </a:spcAft>
              <a:buNone/>
            </a:pPr>
            <a:r>
              <a:rPr lang="ru-RU" sz="2000" dirty="0">
                <a:solidFill>
                  <a:schemeClr val="dk1"/>
                </a:solidFill>
                <a:latin typeface="Proxima Nova Rg" panose="02000506030000020004" pitchFamily="2" charset="0"/>
                <a:ea typeface="Calibri"/>
                <a:cs typeface="Calibri"/>
                <a:sym typeface="Calibri"/>
              </a:rPr>
              <a:t>2. Некрашеная ткань, размешанные краски, жаренная с грибами картошка, … .</a:t>
            </a:r>
            <a:endParaRPr lang="ru-RU" sz="1200" dirty="0">
              <a:latin typeface="Proxima Nova Rg" panose="02000506030000020004" pitchFamily="2" charset="0"/>
            </a:endParaRPr>
          </a:p>
          <a:p>
            <a:pPr marL="0" marR="0" lvl="0" indent="0" algn="l" rtl="0">
              <a:spcBef>
                <a:spcPts val="0"/>
              </a:spcBef>
              <a:spcAft>
                <a:spcPts val="0"/>
              </a:spcAft>
              <a:buNone/>
            </a:pPr>
            <a:r>
              <a:rPr lang="ru-RU" sz="2000" dirty="0">
                <a:solidFill>
                  <a:schemeClr val="dk1"/>
                </a:solidFill>
                <a:latin typeface="Proxima Nova Rg" panose="02000506030000020004" pitchFamily="2" charset="0"/>
                <a:ea typeface="Calibri"/>
                <a:cs typeface="Calibri"/>
                <a:sym typeface="Calibri"/>
              </a:rPr>
              <a:t>3. Смягчить, оправдание, наслаждение, гроза, вода, … .</a:t>
            </a:r>
            <a:endParaRPr lang="ru-RU" sz="1200" dirty="0">
              <a:latin typeface="Proxima Nova Rg" panose="02000506030000020004" pitchFamily="2" charset="0"/>
            </a:endParaRPr>
          </a:p>
          <a:p>
            <a:pPr marL="0" marR="0" lvl="0" indent="0" algn="l" rtl="0">
              <a:spcBef>
                <a:spcPts val="0"/>
              </a:spcBef>
              <a:spcAft>
                <a:spcPts val="0"/>
              </a:spcAft>
              <a:buNone/>
            </a:pPr>
            <a:r>
              <a:rPr lang="ru-RU" sz="2000" dirty="0">
                <a:solidFill>
                  <a:schemeClr val="dk1"/>
                </a:solidFill>
                <a:latin typeface="Proxima Nova Rg" panose="02000506030000020004" pitchFamily="2" charset="0"/>
                <a:ea typeface="Calibri"/>
                <a:cs typeface="Calibri"/>
                <a:sym typeface="Calibri"/>
              </a:rPr>
              <a:t>4. Возгорание, предложить, растение, прикосновение, … .</a:t>
            </a:r>
            <a:endParaRPr lang="ru-RU" sz="1200" dirty="0">
              <a:latin typeface="Proxima Nova Rg" panose="02000506030000020004" pitchFamily="2" charset="0"/>
            </a:endParaRPr>
          </a:p>
          <a:p>
            <a:pPr marL="0" marR="0" lvl="0" indent="0" algn="l" rtl="0">
              <a:spcBef>
                <a:spcPts val="0"/>
              </a:spcBef>
              <a:spcAft>
                <a:spcPts val="0"/>
              </a:spcAft>
              <a:buNone/>
            </a:pPr>
            <a:r>
              <a:rPr lang="ru-RU" sz="2000" dirty="0">
                <a:solidFill>
                  <a:schemeClr val="dk1"/>
                </a:solidFill>
                <a:latin typeface="Proxima Nova Rg" panose="02000506030000020004" pitchFamily="2" charset="0"/>
                <a:ea typeface="Calibri"/>
                <a:cs typeface="Calibri"/>
                <a:sym typeface="Calibri"/>
              </a:rPr>
              <a:t>5. Бреющий, слышащий,  ненавидящий, смотрящий … .</a:t>
            </a:r>
            <a:endParaRPr lang="ru-RU" sz="1200" dirty="0">
              <a:latin typeface="Proxima Nova Rg" panose="02000506030000020004" pitchFamily="2" charset="0"/>
            </a:endParaRPr>
          </a:p>
          <a:p>
            <a:pPr marL="0" marR="0" lvl="0" indent="0" algn="l" rtl="0">
              <a:spcBef>
                <a:spcPts val="0"/>
              </a:spcBef>
              <a:spcAft>
                <a:spcPts val="0"/>
              </a:spcAft>
              <a:buNone/>
            </a:pPr>
            <a:endParaRPr sz="1100" dirty="0">
              <a:latin typeface="Proxima Nova Rg" panose="02000506030000020004" pitchFamily="2" charset="0"/>
            </a:endParaRPr>
          </a:p>
        </p:txBody>
      </p:sp>
      <p:sp>
        <p:nvSpPr>
          <p:cNvPr id="210" name="Google Shape;210;p33"/>
          <p:cNvSpPr txBox="1"/>
          <p:nvPr/>
        </p:nvSpPr>
        <p:spPr>
          <a:xfrm>
            <a:off x="1836420" y="3923725"/>
            <a:ext cx="7162799" cy="1059040"/>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dirty="0">
                <a:latin typeface="Proxima Nova Rg" panose="02000506030000020004" pitchFamily="2" charset="0"/>
                <a:ea typeface="Calibri"/>
                <a:cs typeface="Calibri"/>
                <a:sym typeface="Calibri"/>
              </a:rPr>
              <a:t>Правильно определен </a:t>
            </a:r>
            <a:r>
              <a:rPr lang="ru-RU" b="1" dirty="0">
                <a:latin typeface="Proxima Nova Rg" panose="02000506030000020004" pitchFamily="2" charset="0"/>
                <a:ea typeface="Calibri"/>
                <a:cs typeface="Calibri"/>
                <a:sym typeface="Calibri"/>
              </a:rPr>
              <a:t>принцип</a:t>
            </a:r>
            <a:r>
              <a:rPr lang="ru-RU" dirty="0">
                <a:latin typeface="Proxima Nova Rg" panose="02000506030000020004" pitchFamily="2" charset="0"/>
                <a:ea typeface="Calibri"/>
                <a:cs typeface="Calibri"/>
                <a:sym typeface="Calibri"/>
              </a:rPr>
              <a:t> - </a:t>
            </a:r>
            <a:r>
              <a:rPr lang="ru-RU" b="1" dirty="0">
                <a:latin typeface="Proxima Nova Rg" panose="02000506030000020004" pitchFamily="2" charset="0"/>
                <a:ea typeface="Calibri"/>
                <a:cs typeface="Calibri"/>
                <a:sym typeface="Calibri"/>
              </a:rPr>
              <a:t>+1 балл </a:t>
            </a:r>
            <a:r>
              <a:rPr lang="ru-RU" dirty="0">
                <a:latin typeface="Proxima Nova Rg" panose="02000506030000020004" pitchFamily="2" charset="0"/>
                <a:ea typeface="Calibri"/>
                <a:cs typeface="Calibri"/>
                <a:sym typeface="Calibri"/>
              </a:rPr>
              <a:t>за каждый пункт.</a:t>
            </a:r>
          </a:p>
          <a:p>
            <a:pPr marL="0" lvl="0" indent="0" algn="l" rtl="0">
              <a:spcBef>
                <a:spcPts val="0"/>
              </a:spcBef>
              <a:spcAft>
                <a:spcPts val="0"/>
              </a:spcAft>
              <a:buNone/>
            </a:pPr>
            <a:r>
              <a:rPr lang="ru-RU" dirty="0">
                <a:latin typeface="Proxima Nova Rg" panose="02000506030000020004" pitchFamily="2" charset="0"/>
                <a:ea typeface="Calibri"/>
                <a:cs typeface="Calibri"/>
                <a:sym typeface="Calibri"/>
              </a:rPr>
              <a:t>Правильно подобран </a:t>
            </a:r>
            <a:r>
              <a:rPr lang="ru-RU" b="1" dirty="0">
                <a:latin typeface="Proxima Nova Rg" panose="02000506030000020004" pitchFamily="2" charset="0"/>
                <a:ea typeface="Calibri"/>
                <a:cs typeface="Calibri"/>
                <a:sym typeface="Calibri"/>
              </a:rPr>
              <a:t>пример</a:t>
            </a:r>
            <a:r>
              <a:rPr lang="ru-RU" dirty="0">
                <a:latin typeface="Proxima Nova Rg" panose="02000506030000020004" pitchFamily="2" charset="0"/>
                <a:ea typeface="Calibri"/>
                <a:cs typeface="Calibri"/>
                <a:sym typeface="Calibri"/>
              </a:rPr>
              <a:t> - </a:t>
            </a:r>
            <a:r>
              <a:rPr lang="ru-RU" b="1" dirty="0">
                <a:latin typeface="Proxima Nova Rg" panose="02000506030000020004" pitchFamily="2" charset="0"/>
                <a:ea typeface="Calibri"/>
                <a:cs typeface="Calibri"/>
                <a:sym typeface="Calibri"/>
              </a:rPr>
              <a:t>+1 балл </a:t>
            </a:r>
            <a:r>
              <a:rPr lang="ru-RU" dirty="0">
                <a:solidFill>
                  <a:schemeClr val="dk1"/>
                </a:solidFill>
                <a:latin typeface="Proxima Nova Rg" panose="02000506030000020004" pitchFamily="2" charset="0"/>
                <a:ea typeface="Calibri"/>
                <a:cs typeface="Calibri"/>
                <a:sym typeface="Calibri"/>
              </a:rPr>
              <a:t>за каждый пункт.</a:t>
            </a:r>
            <a:endParaRPr lang="ru-RU" dirty="0">
              <a:latin typeface="Proxima Nova Rg" panose="02000506030000020004" pitchFamily="2" charset="0"/>
              <a:ea typeface="Calibri"/>
              <a:cs typeface="Calibri"/>
              <a:sym typeface="Calibri"/>
            </a:endParaRPr>
          </a:p>
          <a:p>
            <a:pPr marL="0" lvl="0" indent="0" algn="l" rtl="0">
              <a:spcBef>
                <a:spcPts val="0"/>
              </a:spcBef>
              <a:spcAft>
                <a:spcPts val="0"/>
              </a:spcAft>
              <a:buNone/>
            </a:pPr>
            <a:r>
              <a:rPr lang="ru-RU" dirty="0">
                <a:latin typeface="Proxima Nova Rg" panose="02000506030000020004" pitchFamily="2" charset="0"/>
                <a:ea typeface="Calibri"/>
                <a:cs typeface="Calibri"/>
                <a:sym typeface="Calibri"/>
              </a:rPr>
              <a:t>Время на выполнение: 5 минут</a:t>
            </a:r>
          </a:p>
          <a:p>
            <a:pPr marL="0" lvl="0" indent="0" algn="l" rtl="0">
              <a:spcBef>
                <a:spcPts val="0"/>
              </a:spcBef>
              <a:spcAft>
                <a:spcPts val="0"/>
              </a:spcAft>
              <a:buNone/>
            </a:pPr>
            <a:endParaRPr dirty="0">
              <a:latin typeface="Proxima Nova Rg" panose="02000506030000020004" pitchFamily="2" charset="0"/>
              <a:ea typeface="Calibri"/>
              <a:cs typeface="Calibri"/>
              <a:sym typeface="Calibri"/>
            </a:endParaRPr>
          </a:p>
        </p:txBody>
      </p:sp>
      <p:sp>
        <p:nvSpPr>
          <p:cNvPr id="6" name="Прямоугольник 5">
            <a:extLst>
              <a:ext uri="{FF2B5EF4-FFF2-40B4-BE49-F238E27FC236}">
                <a16:creationId xmlns:a16="http://schemas.microsoft.com/office/drawing/2014/main" id="{35ED2EDF-E8A4-4488-AB36-0B63C7ADD01E}"/>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409575" y="160735"/>
            <a:ext cx="5467350" cy="467915"/>
          </a:xfrm>
          <a:prstGeom prst="rect">
            <a:avLst/>
          </a:prstGeom>
          <a:noFill/>
          <a:ln>
            <a:noFill/>
          </a:ln>
        </p:spPr>
        <p:txBody>
          <a:bodyPr spcFirstLastPara="1" vert="horz" wrap="square" lIns="68575" tIns="34275" rIns="68575" bIns="34275" rtlCol="0" anchor="ctr" anchorCtr="0">
            <a:noAutofit/>
          </a:bodyPr>
          <a:lstStyle/>
          <a:p>
            <a:r>
              <a:rPr lang="en-GB" sz="1400" b="1" dirty="0" err="1">
                <a:solidFill>
                  <a:schemeClr val="tx1"/>
                </a:solidFill>
                <a:latin typeface="Proxima Nova Cn Th" panose="02000506030000020004" pitchFamily="2" charset="0"/>
              </a:rPr>
              <a:t>Раунд</a:t>
            </a:r>
            <a:r>
              <a:rPr lang="en-GB" sz="1400" b="1" dirty="0">
                <a:solidFill>
                  <a:schemeClr val="tx1"/>
                </a:solidFill>
                <a:latin typeface="Proxima Nova Cn Th" panose="02000506030000020004" pitchFamily="2" charset="0"/>
              </a:rPr>
              <a:t> 1-ый. </a:t>
            </a:r>
            <a:r>
              <a:rPr lang="en-GB" sz="1400" b="1" dirty="0" err="1">
                <a:solidFill>
                  <a:schemeClr val="tx1"/>
                </a:solidFill>
                <a:latin typeface="Proxima Nova Cn Th" panose="02000506030000020004" pitchFamily="2" charset="0"/>
              </a:rPr>
              <a:t>Разминка</a:t>
            </a:r>
            <a:endParaRPr sz="1400" b="1" dirty="0">
              <a:solidFill>
                <a:schemeClr val="tx1"/>
              </a:solidFill>
              <a:latin typeface="Proxima Nova Cn Th" panose="02000506030000020004" pitchFamily="2" charset="0"/>
            </a:endParaRPr>
          </a:p>
        </p:txBody>
      </p:sp>
      <p:sp>
        <p:nvSpPr>
          <p:cNvPr id="217" name="Google Shape;217;p34"/>
          <p:cNvSpPr txBox="1"/>
          <p:nvPr/>
        </p:nvSpPr>
        <p:spPr>
          <a:xfrm>
            <a:off x="410938" y="628650"/>
            <a:ext cx="8611142" cy="438581"/>
          </a:xfrm>
          <a:prstGeom prst="rect">
            <a:avLst/>
          </a:prstGeom>
          <a:solidFill>
            <a:srgbClr val="EC672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lt1"/>
                </a:solidFill>
                <a:latin typeface="Times New Roman"/>
                <a:ea typeface="Times New Roman"/>
                <a:cs typeface="Times New Roman"/>
                <a:sym typeface="Times New Roman"/>
              </a:rPr>
              <a:t>Определите части речи выделенных слов:</a:t>
            </a:r>
            <a:endParaRPr sz="1100"/>
          </a:p>
        </p:txBody>
      </p:sp>
      <p:sp>
        <p:nvSpPr>
          <p:cNvPr id="218" name="Google Shape;218;p34"/>
          <p:cNvSpPr txBox="1"/>
          <p:nvPr/>
        </p:nvSpPr>
        <p:spPr>
          <a:xfrm>
            <a:off x="409575" y="1239188"/>
            <a:ext cx="5003075" cy="1586012"/>
          </a:xfrm>
          <a:prstGeom prst="rect">
            <a:avLst/>
          </a:prstGeom>
          <a:solidFill>
            <a:schemeClr val="bg1"/>
          </a:solidFill>
          <a:ln>
            <a:noFill/>
          </a:ln>
        </p:spPr>
        <p:txBody>
          <a:bodyPr spcFirstLastPara="1" wrap="square" lIns="68575" tIns="34275" rIns="68575" bIns="34275" anchor="t" anchorCtr="0">
            <a:noAutofit/>
          </a:bodyPr>
          <a:lstStyle/>
          <a:p>
            <a:pPr marL="285750" marR="0" lvl="0" indent="-285750" algn="l" rtl="0">
              <a:spcBef>
                <a:spcPts val="0"/>
              </a:spcBef>
              <a:spcAft>
                <a:spcPts val="0"/>
              </a:spcAft>
              <a:buFont typeface="Arial" panose="020B0604020202020204" pitchFamily="34" charset="0"/>
              <a:buChar char="•"/>
            </a:pPr>
            <a:r>
              <a:rPr lang="ru-RU" dirty="0">
                <a:solidFill>
                  <a:schemeClr val="dk1"/>
                </a:solidFill>
                <a:latin typeface="Proxima Nova Rg" panose="02000506030000020004" pitchFamily="2" charset="0"/>
                <a:ea typeface="Calibri"/>
                <a:cs typeface="Calibri"/>
                <a:sym typeface="Calibri"/>
              </a:rPr>
              <a:t>В поисках соли весь дом </a:t>
            </a:r>
            <a:r>
              <a:rPr lang="ru-RU" b="1" dirty="0">
                <a:solidFill>
                  <a:schemeClr val="accent2"/>
                </a:solidFill>
                <a:latin typeface="Proxima Nova Rg" panose="02000506030000020004" pitchFamily="2" charset="0"/>
                <a:ea typeface="Calibri"/>
                <a:cs typeface="Calibri"/>
                <a:sym typeface="Calibri"/>
              </a:rPr>
              <a:t>перерыв</a:t>
            </a:r>
            <a:r>
              <a:rPr lang="ru-RU" b="1" dirty="0">
                <a:solidFill>
                  <a:schemeClr val="dk1"/>
                </a:solidFill>
                <a:latin typeface="Proxima Nova Rg" panose="02000506030000020004" pitchFamily="2" charset="0"/>
                <a:ea typeface="Calibri"/>
                <a:cs typeface="Calibri"/>
                <a:sym typeface="Calibri"/>
              </a:rPr>
              <a:t>, </a:t>
            </a:r>
            <a:br>
              <a:rPr lang="ru-RU" b="1" dirty="0">
                <a:solidFill>
                  <a:schemeClr val="dk1"/>
                </a:solidFill>
                <a:latin typeface="Proxima Nova Rg" panose="02000506030000020004" pitchFamily="2" charset="0"/>
                <a:ea typeface="Calibri"/>
                <a:cs typeface="Calibri"/>
                <a:sym typeface="Calibri"/>
              </a:rPr>
            </a:br>
            <a:r>
              <a:rPr lang="ru-RU" dirty="0">
                <a:solidFill>
                  <a:schemeClr val="dk1"/>
                </a:solidFill>
                <a:latin typeface="Proxima Nova Rg" panose="02000506030000020004" pitchFamily="2" charset="0"/>
                <a:ea typeface="Calibri"/>
                <a:cs typeface="Calibri"/>
                <a:sym typeface="Calibri"/>
              </a:rPr>
              <a:t>Пришел в магазин он </a:t>
            </a:r>
            <a:r>
              <a:rPr lang="ru-RU" b="1" dirty="0">
                <a:solidFill>
                  <a:schemeClr val="dk1"/>
                </a:solidFill>
                <a:latin typeface="Proxima Nova Rg" panose="02000506030000020004" pitchFamily="2" charset="0"/>
                <a:ea typeface="Calibri"/>
                <a:cs typeface="Calibri"/>
                <a:sym typeface="Calibri"/>
              </a:rPr>
              <a:t>– </a:t>
            </a:r>
            <a:r>
              <a:rPr lang="ru-RU" dirty="0">
                <a:solidFill>
                  <a:schemeClr val="dk1"/>
                </a:solidFill>
                <a:latin typeface="Proxima Nova Rg" panose="02000506030000020004" pitchFamily="2" charset="0"/>
                <a:ea typeface="Calibri"/>
                <a:cs typeface="Calibri"/>
                <a:sym typeface="Calibri"/>
              </a:rPr>
              <a:t>а там </a:t>
            </a:r>
            <a:r>
              <a:rPr lang="ru-RU" b="1" dirty="0">
                <a:solidFill>
                  <a:schemeClr val="accent2"/>
                </a:solidFill>
                <a:latin typeface="Proxima Nova Rg" panose="02000506030000020004" pitchFamily="2" charset="0"/>
                <a:ea typeface="Calibri"/>
                <a:cs typeface="Calibri"/>
                <a:sym typeface="Calibri"/>
              </a:rPr>
              <a:t>перерыв</a:t>
            </a:r>
            <a:r>
              <a:rPr lang="ru-RU" b="1" dirty="0">
                <a:solidFill>
                  <a:schemeClr val="dk1"/>
                </a:solidFill>
                <a:latin typeface="Proxima Nova Rg" panose="02000506030000020004" pitchFamily="2" charset="0"/>
                <a:ea typeface="Calibri"/>
                <a:cs typeface="Calibri"/>
                <a:sym typeface="Calibri"/>
              </a:rPr>
              <a:t>.</a:t>
            </a:r>
            <a:endParaRPr lang="ru-RU" dirty="0">
              <a:latin typeface="Proxima Nova Rg" panose="02000506030000020004" pitchFamily="2" charset="0"/>
            </a:endParaRPr>
          </a:p>
          <a:p>
            <a:pPr marL="0" marR="0" lvl="0" indent="0" algn="l" rtl="0">
              <a:spcBef>
                <a:spcPts val="0"/>
              </a:spcBef>
              <a:spcAft>
                <a:spcPts val="0"/>
              </a:spcAft>
              <a:buNone/>
            </a:pPr>
            <a:endParaRPr lang="ru-RU" dirty="0">
              <a:solidFill>
                <a:schemeClr val="dk1"/>
              </a:solidFill>
              <a:latin typeface="Proxima Nova Rg" panose="02000506030000020004" pitchFamily="2"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ru-RU" dirty="0">
                <a:solidFill>
                  <a:schemeClr val="dk1"/>
                </a:solidFill>
                <a:latin typeface="Proxima Nova Rg" panose="02000506030000020004" pitchFamily="2" charset="0"/>
                <a:ea typeface="Calibri"/>
                <a:cs typeface="Calibri"/>
                <a:sym typeface="Calibri"/>
              </a:rPr>
              <a:t>По саду на левую лапку </a:t>
            </a:r>
            <a:r>
              <a:rPr lang="ru-RU" b="1" dirty="0">
                <a:solidFill>
                  <a:schemeClr val="accent2"/>
                </a:solidFill>
                <a:latin typeface="Proxima Nova Rg" panose="02000506030000020004" pitchFamily="2" charset="0"/>
                <a:ea typeface="Calibri"/>
                <a:cs typeface="Calibri"/>
                <a:sym typeface="Calibri"/>
              </a:rPr>
              <a:t>хромая</a:t>
            </a:r>
            <a:r>
              <a:rPr lang="ru-RU" b="1" dirty="0">
                <a:solidFill>
                  <a:schemeClr val="dk1"/>
                </a:solidFill>
                <a:latin typeface="Proxima Nova Rg" panose="02000506030000020004" pitchFamily="2" charset="0"/>
                <a:ea typeface="Calibri"/>
                <a:cs typeface="Calibri"/>
                <a:sym typeface="Calibri"/>
              </a:rPr>
              <a:t>,</a:t>
            </a:r>
            <a:br>
              <a:rPr lang="ru-RU" b="1" dirty="0">
                <a:solidFill>
                  <a:schemeClr val="dk1"/>
                </a:solidFill>
                <a:latin typeface="Proxima Nova Rg" panose="02000506030000020004" pitchFamily="2" charset="0"/>
                <a:ea typeface="Calibri"/>
                <a:cs typeface="Calibri"/>
                <a:sym typeface="Calibri"/>
              </a:rPr>
            </a:br>
            <a:r>
              <a:rPr lang="ru-RU" dirty="0">
                <a:solidFill>
                  <a:schemeClr val="dk1"/>
                </a:solidFill>
                <a:latin typeface="Proxima Nova Rg" panose="02000506030000020004" pitchFamily="2" charset="0"/>
                <a:ea typeface="Calibri"/>
                <a:cs typeface="Calibri"/>
                <a:sym typeface="Calibri"/>
              </a:rPr>
              <a:t>Гуляла тихонько собачка </a:t>
            </a:r>
            <a:r>
              <a:rPr lang="ru-RU" b="1" dirty="0">
                <a:solidFill>
                  <a:schemeClr val="accent2"/>
                </a:solidFill>
                <a:latin typeface="Proxima Nova Rg" panose="02000506030000020004" pitchFamily="2" charset="0"/>
                <a:ea typeface="Calibri"/>
                <a:cs typeface="Calibri"/>
                <a:sym typeface="Calibri"/>
              </a:rPr>
              <a:t>хромая</a:t>
            </a:r>
            <a:r>
              <a:rPr lang="ru-RU" sz="1600" b="1" dirty="0">
                <a:solidFill>
                  <a:schemeClr val="dk1"/>
                </a:solidFill>
                <a:latin typeface="Proxima Nova Rg" panose="02000506030000020004" pitchFamily="2" charset="0"/>
                <a:ea typeface="Calibri"/>
                <a:cs typeface="Calibri"/>
                <a:sym typeface="Calibri"/>
              </a:rPr>
              <a:t>.</a:t>
            </a:r>
            <a:endParaRPr lang="ru-RU" sz="1050" dirty="0">
              <a:latin typeface="Proxima Nova Rg" panose="02000506030000020004" pitchFamily="2" charset="0"/>
            </a:endParaRPr>
          </a:p>
        </p:txBody>
      </p:sp>
      <p:sp>
        <p:nvSpPr>
          <p:cNvPr id="219" name="Google Shape;219;p34"/>
          <p:cNvSpPr txBox="1"/>
          <p:nvPr/>
        </p:nvSpPr>
        <p:spPr>
          <a:xfrm>
            <a:off x="5509260" y="2417387"/>
            <a:ext cx="3436620" cy="99912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a:defRPr lang="ru-RU"/>
            </a:defPPr>
            <a:lvl1pPr lvl="0" indent="0">
              <a:spcBef>
                <a:spcPts val="0"/>
              </a:spcBef>
              <a:spcAft>
                <a:spcPts val="0"/>
              </a:spcAft>
              <a:buNone/>
              <a:defRPr>
                <a:latin typeface="Proxima Nova Rg" panose="02000506030000020004" pitchFamily="2" charset="0"/>
                <a:ea typeface="Calibri"/>
                <a:cs typeface="Calibri"/>
              </a:defRPr>
            </a:lvl1pPr>
          </a:lstStyle>
          <a:p>
            <a:r>
              <a:rPr lang="en-GB" dirty="0" err="1">
                <a:sym typeface="Calibri"/>
              </a:rPr>
              <a:t>Каждая</a:t>
            </a:r>
            <a:r>
              <a:rPr lang="en-GB" dirty="0">
                <a:sym typeface="Calibri"/>
              </a:rPr>
              <a:t> </a:t>
            </a:r>
            <a:r>
              <a:rPr lang="en-GB" dirty="0" err="1">
                <a:sym typeface="Calibri"/>
              </a:rPr>
              <a:t>верно</a:t>
            </a:r>
            <a:r>
              <a:rPr lang="en-GB" dirty="0">
                <a:sym typeface="Calibri"/>
              </a:rPr>
              <a:t> </a:t>
            </a:r>
            <a:r>
              <a:rPr lang="en-GB" dirty="0" err="1">
                <a:sym typeface="Calibri"/>
              </a:rPr>
              <a:t>определенная</a:t>
            </a:r>
            <a:r>
              <a:rPr lang="en-GB" dirty="0">
                <a:sym typeface="Calibri"/>
              </a:rPr>
              <a:t> </a:t>
            </a:r>
            <a:r>
              <a:rPr lang="en-GB" dirty="0" err="1">
                <a:sym typeface="Calibri"/>
              </a:rPr>
              <a:t>часть</a:t>
            </a:r>
            <a:r>
              <a:rPr lang="en-GB" dirty="0">
                <a:sym typeface="Calibri"/>
              </a:rPr>
              <a:t> </a:t>
            </a:r>
            <a:r>
              <a:rPr lang="en-GB" dirty="0" err="1">
                <a:sym typeface="Calibri"/>
              </a:rPr>
              <a:t>речи</a:t>
            </a:r>
            <a:r>
              <a:rPr lang="en-GB" dirty="0">
                <a:sym typeface="Calibri"/>
              </a:rPr>
              <a:t> - +</a:t>
            </a:r>
            <a:r>
              <a:rPr lang="ru-RU" dirty="0">
                <a:sym typeface="Calibri"/>
              </a:rPr>
              <a:t>1</a:t>
            </a:r>
            <a:r>
              <a:rPr lang="en-GB" dirty="0">
                <a:sym typeface="Calibri"/>
              </a:rPr>
              <a:t> </a:t>
            </a:r>
            <a:r>
              <a:rPr lang="en-GB" dirty="0" err="1">
                <a:sym typeface="Calibri"/>
              </a:rPr>
              <a:t>балл</a:t>
            </a:r>
            <a:endParaRPr lang="ru-RU" dirty="0">
              <a:sym typeface="Calibri"/>
            </a:endParaRPr>
          </a:p>
          <a:p>
            <a:r>
              <a:rPr lang="ru-RU" dirty="0">
                <a:sym typeface="Calibri"/>
              </a:rPr>
              <a:t>… минут на решение. </a:t>
            </a:r>
          </a:p>
        </p:txBody>
      </p:sp>
      <p:sp>
        <p:nvSpPr>
          <p:cNvPr id="7" name="TextBox 6">
            <a:extLst>
              <a:ext uri="{FF2B5EF4-FFF2-40B4-BE49-F238E27FC236}">
                <a16:creationId xmlns:a16="http://schemas.microsoft.com/office/drawing/2014/main" id="{EECDA8F5-6536-45B4-AEED-1542FC67BF5D}"/>
              </a:ext>
            </a:extLst>
          </p:cNvPr>
          <p:cNvSpPr txBox="1"/>
          <p:nvPr/>
        </p:nvSpPr>
        <p:spPr>
          <a:xfrm>
            <a:off x="346986" y="3092520"/>
            <a:ext cx="4572000" cy="1477328"/>
          </a:xfrm>
          <a:prstGeom prst="rect">
            <a:avLst/>
          </a:prstGeom>
          <a:noFill/>
        </p:spPr>
        <p:txBody>
          <a:bodyPr wrap="square">
            <a:spAutoFit/>
          </a:bodyPr>
          <a:lstStyle/>
          <a:p>
            <a:pPr marL="285750" marR="0" lvl="0" indent="-285750" algn="l" rtl="0">
              <a:spcBef>
                <a:spcPts val="0"/>
              </a:spcBef>
              <a:spcAft>
                <a:spcPts val="0"/>
              </a:spcAft>
              <a:buFont typeface="Arial" panose="020B0604020202020204" pitchFamily="34" charset="0"/>
              <a:buChar char="•"/>
            </a:pPr>
            <a:r>
              <a:rPr lang="ru-RU" dirty="0">
                <a:solidFill>
                  <a:schemeClr val="dk1"/>
                </a:solidFill>
                <a:latin typeface="Proxima Nova Rg" panose="02000506030000020004" pitchFamily="2" charset="0"/>
                <a:ea typeface="Calibri"/>
                <a:cs typeface="Calibri"/>
                <a:sym typeface="Calibri"/>
              </a:rPr>
              <a:t>Можно ли о</a:t>
            </a:r>
            <a:r>
              <a:rPr lang="ru-RU" b="1" dirty="0">
                <a:solidFill>
                  <a:schemeClr val="dk1"/>
                </a:solidFill>
                <a:latin typeface="Proxima Nova Rg" panose="02000506030000020004" pitchFamily="2" charset="0"/>
                <a:ea typeface="Calibri"/>
                <a:cs typeface="Calibri"/>
                <a:sym typeface="Calibri"/>
              </a:rPr>
              <a:t> </a:t>
            </a:r>
            <a:r>
              <a:rPr lang="ru-RU" b="1" dirty="0">
                <a:solidFill>
                  <a:schemeClr val="accent2"/>
                </a:solidFill>
                <a:latin typeface="Proxima Nova Rg" panose="02000506030000020004" pitchFamily="2" charset="0"/>
                <a:ea typeface="Calibri"/>
                <a:cs typeface="Calibri"/>
                <a:sym typeface="Calibri"/>
              </a:rPr>
              <a:t>плакучей</a:t>
            </a:r>
            <a:r>
              <a:rPr lang="ru-RU" b="1" dirty="0">
                <a:solidFill>
                  <a:schemeClr val="dk1"/>
                </a:solidFill>
                <a:latin typeface="Proxima Nova Rg" panose="02000506030000020004" pitchFamily="2" charset="0"/>
                <a:ea typeface="Calibri"/>
                <a:cs typeface="Calibri"/>
                <a:sym typeface="Calibri"/>
              </a:rPr>
              <a:t> </a:t>
            </a:r>
            <a:r>
              <a:rPr lang="ru-RU" dirty="0">
                <a:solidFill>
                  <a:schemeClr val="dk1"/>
                </a:solidFill>
                <a:latin typeface="Proxima Nova Rg" panose="02000506030000020004" pitchFamily="2" charset="0"/>
                <a:ea typeface="Calibri"/>
                <a:cs typeface="Calibri"/>
                <a:sym typeface="Calibri"/>
              </a:rPr>
              <a:t>иве</a:t>
            </a:r>
            <a:r>
              <a:rPr lang="ru-RU" b="1" dirty="0">
                <a:solidFill>
                  <a:schemeClr val="dk1"/>
                </a:solidFill>
                <a:latin typeface="Proxima Nova Rg" panose="02000506030000020004" pitchFamily="2" charset="0"/>
                <a:ea typeface="Calibri"/>
                <a:cs typeface="Calibri"/>
                <a:sym typeface="Calibri"/>
              </a:rPr>
              <a:t> </a:t>
            </a:r>
            <a:r>
              <a:rPr lang="ru-RU" dirty="0">
                <a:solidFill>
                  <a:schemeClr val="dk1"/>
                </a:solidFill>
                <a:latin typeface="Proxima Nova Rg" panose="02000506030000020004" pitchFamily="2" charset="0"/>
                <a:ea typeface="Calibri"/>
                <a:cs typeface="Calibri"/>
                <a:sym typeface="Calibri"/>
              </a:rPr>
              <a:t>сказать, что она</a:t>
            </a:r>
            <a:r>
              <a:rPr lang="ru-RU" b="1" dirty="0">
                <a:solidFill>
                  <a:schemeClr val="dk1"/>
                </a:solidFill>
                <a:latin typeface="Proxima Nova Rg" panose="02000506030000020004" pitchFamily="2" charset="0"/>
                <a:ea typeface="Calibri"/>
                <a:cs typeface="Calibri"/>
                <a:sym typeface="Calibri"/>
              </a:rPr>
              <a:t> </a:t>
            </a:r>
            <a:r>
              <a:rPr lang="ru-RU" b="1" dirty="0">
                <a:solidFill>
                  <a:schemeClr val="accent2"/>
                </a:solidFill>
                <a:latin typeface="Proxima Nova Rg" panose="02000506030000020004" pitchFamily="2" charset="0"/>
                <a:ea typeface="Calibri"/>
                <a:cs typeface="Calibri"/>
                <a:sym typeface="Calibri"/>
              </a:rPr>
              <a:t>плачущая</a:t>
            </a:r>
            <a:r>
              <a:rPr lang="ru-RU" b="1" dirty="0">
                <a:solidFill>
                  <a:schemeClr val="dk1"/>
                </a:solidFill>
                <a:latin typeface="Proxima Nova Rg" panose="02000506030000020004" pitchFamily="2" charset="0"/>
                <a:ea typeface="Calibri"/>
                <a:cs typeface="Calibri"/>
                <a:sym typeface="Calibri"/>
              </a:rPr>
              <a:t>?</a:t>
            </a:r>
            <a:endParaRPr lang="ru-RU" dirty="0">
              <a:latin typeface="Proxima Nova Rg" panose="02000506030000020004" pitchFamily="2" charset="0"/>
            </a:endParaRPr>
          </a:p>
          <a:p>
            <a:pPr marL="0" marR="0" lvl="0" indent="0" algn="l" rtl="0">
              <a:spcBef>
                <a:spcPts val="0"/>
              </a:spcBef>
              <a:spcAft>
                <a:spcPts val="0"/>
              </a:spcAft>
              <a:buNone/>
            </a:pPr>
            <a:endParaRPr lang="ru-RU" b="1" dirty="0">
              <a:solidFill>
                <a:schemeClr val="dk1"/>
              </a:solidFill>
              <a:latin typeface="Proxima Nova Rg" panose="02000506030000020004" pitchFamily="2"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ru-RU" dirty="0">
                <a:solidFill>
                  <a:schemeClr val="dk1"/>
                </a:solidFill>
                <a:latin typeface="Proxima Nova Rg" panose="02000506030000020004" pitchFamily="2" charset="0"/>
                <a:ea typeface="Calibri"/>
                <a:cs typeface="Calibri"/>
                <a:sym typeface="Calibri"/>
              </a:rPr>
              <a:t>Можно ли о</a:t>
            </a:r>
            <a:r>
              <a:rPr lang="ru-RU" b="1" dirty="0">
                <a:solidFill>
                  <a:schemeClr val="dk1"/>
                </a:solidFill>
                <a:latin typeface="Proxima Nova Rg" panose="02000506030000020004" pitchFamily="2" charset="0"/>
                <a:ea typeface="Calibri"/>
                <a:cs typeface="Calibri"/>
                <a:sym typeface="Calibri"/>
              </a:rPr>
              <a:t> </a:t>
            </a:r>
            <a:r>
              <a:rPr lang="ru-RU" b="1" dirty="0">
                <a:solidFill>
                  <a:schemeClr val="accent2"/>
                </a:solidFill>
                <a:latin typeface="Proxima Nova Rg" panose="02000506030000020004" pitchFamily="2" charset="0"/>
                <a:ea typeface="Calibri"/>
                <a:cs typeface="Calibri"/>
                <a:sym typeface="Calibri"/>
              </a:rPr>
              <a:t>бродящей</a:t>
            </a:r>
            <a:r>
              <a:rPr lang="ru-RU" b="1" dirty="0">
                <a:solidFill>
                  <a:schemeClr val="dk1"/>
                </a:solidFill>
                <a:latin typeface="Proxima Nova Rg" panose="02000506030000020004" pitchFamily="2" charset="0"/>
                <a:ea typeface="Calibri"/>
                <a:cs typeface="Calibri"/>
                <a:sym typeface="Calibri"/>
              </a:rPr>
              <a:t> </a:t>
            </a:r>
            <a:r>
              <a:rPr lang="ru-RU" dirty="0">
                <a:solidFill>
                  <a:schemeClr val="dk1"/>
                </a:solidFill>
                <a:latin typeface="Proxima Nova Rg" panose="02000506030000020004" pitchFamily="2" charset="0"/>
                <a:ea typeface="Calibri"/>
                <a:cs typeface="Calibri"/>
                <a:sym typeface="Calibri"/>
              </a:rPr>
              <a:t>по лугу собаке сказать, что она </a:t>
            </a:r>
            <a:r>
              <a:rPr lang="ru-RU" b="1" dirty="0">
                <a:solidFill>
                  <a:schemeClr val="accent2"/>
                </a:solidFill>
                <a:latin typeface="Proxima Nova Rg" panose="02000506030000020004" pitchFamily="2" charset="0"/>
                <a:ea typeface="Calibri"/>
                <a:cs typeface="Calibri"/>
                <a:sym typeface="Calibri"/>
              </a:rPr>
              <a:t>бродячая</a:t>
            </a:r>
            <a:r>
              <a:rPr lang="ru-RU" b="1" dirty="0">
                <a:solidFill>
                  <a:schemeClr val="dk1"/>
                </a:solidFill>
                <a:latin typeface="Proxima Nova Rg" panose="02000506030000020004" pitchFamily="2" charset="0"/>
                <a:ea typeface="Calibri"/>
                <a:cs typeface="Calibri"/>
                <a:sym typeface="Calibri"/>
              </a:rPr>
              <a:t>?</a:t>
            </a:r>
            <a:endParaRPr lang="ru-RU" dirty="0">
              <a:latin typeface="Proxima Nova Rg" panose="02000506030000020004" pitchFamily="2" charset="0"/>
            </a:endParaRPr>
          </a:p>
        </p:txBody>
      </p:sp>
      <p:sp>
        <p:nvSpPr>
          <p:cNvPr id="8" name="Прямоугольник 7">
            <a:extLst>
              <a:ext uri="{FF2B5EF4-FFF2-40B4-BE49-F238E27FC236}">
                <a16:creationId xmlns:a16="http://schemas.microsoft.com/office/drawing/2014/main" id="{F39D4333-73FD-4BDC-9A22-4DD89F0EC0F1}"/>
              </a:ext>
            </a:extLst>
          </p:cNvPr>
          <p:cNvSpPr/>
          <p:nvPr/>
        </p:nvSpPr>
        <p:spPr>
          <a:xfrm rot="16200000">
            <a:off x="-2440575" y="2440575"/>
            <a:ext cx="5143500" cy="262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2387</Words>
  <Application>Microsoft Office PowerPoint</Application>
  <PresentationFormat>Экран (16:9)</PresentationFormat>
  <Paragraphs>367</Paragraphs>
  <Slides>30</Slides>
  <Notes>30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Proxima Nova Cn Th</vt:lpstr>
      <vt:lpstr>Times New Roman</vt:lpstr>
      <vt:lpstr>Calibri Light</vt:lpstr>
      <vt:lpstr>Gotham Pro Black</vt:lpstr>
      <vt:lpstr>Proxima Nova Rg</vt:lpstr>
      <vt:lpstr>Calibri</vt:lpstr>
      <vt:lpstr>Impact</vt:lpstr>
      <vt:lpstr>Arial</vt:lpstr>
      <vt:lpstr>Arial Black</vt:lpstr>
      <vt:lpstr>Proxima Nova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Раунд</vt:lpstr>
      <vt:lpstr>Грамматический баттл. Раунд 1-ый. Как это пишется?</vt:lpstr>
      <vt:lpstr>Раунд 1-ый. Разминка</vt:lpstr>
      <vt:lpstr>Раунд 1-ый. Разминка</vt:lpstr>
      <vt:lpstr>Презентация PowerPoint</vt:lpstr>
      <vt:lpstr>Презентация PowerPoint</vt:lpstr>
      <vt:lpstr>Раунд первый «Как это пишется?»</vt:lpstr>
      <vt:lpstr>Раунд первый «Как это пишется?»</vt:lpstr>
      <vt:lpstr>Раунд 1-ый. Разминка</vt:lpstr>
      <vt:lpstr>Презентация PowerPoint</vt:lpstr>
      <vt:lpstr>Раунд 1-ый. Разминка</vt:lpstr>
      <vt:lpstr>Презентация PowerPoint</vt:lpstr>
      <vt:lpstr>Презентация PowerPoint</vt:lpstr>
      <vt:lpstr>Презентация PowerPoint</vt:lpstr>
      <vt:lpstr>Раунд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Поздравляю!</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Sasha Strukova</dc:creator>
  <cp:lastModifiedBy>Sasha Strukova</cp:lastModifiedBy>
  <cp:revision>12</cp:revision>
  <dcterms:modified xsi:type="dcterms:W3CDTF">2021-02-13T19:21:46Z</dcterms:modified>
</cp:coreProperties>
</file>